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29"/>
  </p:notesMasterIdLst>
  <p:sldIdLst>
    <p:sldId id="256" r:id="rId2"/>
    <p:sldId id="273" r:id="rId3"/>
    <p:sldId id="297" r:id="rId4"/>
    <p:sldId id="274" r:id="rId5"/>
    <p:sldId id="259" r:id="rId6"/>
    <p:sldId id="298" r:id="rId7"/>
    <p:sldId id="279" r:id="rId8"/>
    <p:sldId id="299" r:id="rId9"/>
    <p:sldId id="278" r:id="rId10"/>
    <p:sldId id="264" r:id="rId11"/>
    <p:sldId id="280" r:id="rId12"/>
    <p:sldId id="281" r:id="rId13"/>
    <p:sldId id="282" r:id="rId14"/>
    <p:sldId id="283" r:id="rId15"/>
    <p:sldId id="284" r:id="rId16"/>
    <p:sldId id="291" r:id="rId17"/>
    <p:sldId id="292" r:id="rId18"/>
    <p:sldId id="293" r:id="rId19"/>
    <p:sldId id="294" r:id="rId20"/>
    <p:sldId id="295" r:id="rId21"/>
    <p:sldId id="296" r:id="rId22"/>
    <p:sldId id="285" r:id="rId23"/>
    <p:sldId id="286" r:id="rId24"/>
    <p:sldId id="287" r:id="rId25"/>
    <p:sldId id="288" r:id="rId26"/>
    <p:sldId id="289" r:id="rId27"/>
    <p:sldId id="290" r:id="rId28"/>
  </p:sldIdLst>
  <p:sldSz cx="9144000" cy="6858000" type="screen4x3"/>
  <p:notesSz cx="6743700" cy="9753600"/>
  <p:defaultTextStyle>
    <a:defPPr>
      <a:defRPr lang="en-US"/>
    </a:defPPr>
    <a:lvl1pPr algn="l" rtl="0" eaLnBrk="0" fontAlgn="base" hangingPunct="0">
      <a:spcBef>
        <a:spcPct val="0"/>
      </a:spcBef>
      <a:spcAft>
        <a:spcPct val="0"/>
      </a:spcAft>
      <a:defRPr kumimoji="1" b="1" kern="1200">
        <a:solidFill>
          <a:schemeClr val="tx1"/>
        </a:solidFill>
        <a:latin typeface="Arial" charset="0"/>
        <a:ea typeface="新細明體" charset="0"/>
        <a:cs typeface="新細明體" charset="0"/>
      </a:defRPr>
    </a:lvl1pPr>
    <a:lvl2pPr marL="457200" algn="l" rtl="0" eaLnBrk="0" fontAlgn="base" hangingPunct="0">
      <a:spcBef>
        <a:spcPct val="0"/>
      </a:spcBef>
      <a:spcAft>
        <a:spcPct val="0"/>
      </a:spcAft>
      <a:defRPr kumimoji="1" b="1" kern="1200">
        <a:solidFill>
          <a:schemeClr val="tx1"/>
        </a:solidFill>
        <a:latin typeface="Arial" charset="0"/>
        <a:ea typeface="新細明體" charset="0"/>
        <a:cs typeface="新細明體" charset="0"/>
      </a:defRPr>
    </a:lvl2pPr>
    <a:lvl3pPr marL="914400" algn="l" rtl="0" eaLnBrk="0" fontAlgn="base" hangingPunct="0">
      <a:spcBef>
        <a:spcPct val="0"/>
      </a:spcBef>
      <a:spcAft>
        <a:spcPct val="0"/>
      </a:spcAft>
      <a:defRPr kumimoji="1" b="1" kern="1200">
        <a:solidFill>
          <a:schemeClr val="tx1"/>
        </a:solidFill>
        <a:latin typeface="Arial" charset="0"/>
        <a:ea typeface="新細明體" charset="0"/>
        <a:cs typeface="新細明體" charset="0"/>
      </a:defRPr>
    </a:lvl3pPr>
    <a:lvl4pPr marL="1371600" algn="l" rtl="0" eaLnBrk="0" fontAlgn="base" hangingPunct="0">
      <a:spcBef>
        <a:spcPct val="0"/>
      </a:spcBef>
      <a:spcAft>
        <a:spcPct val="0"/>
      </a:spcAft>
      <a:defRPr kumimoji="1" b="1" kern="1200">
        <a:solidFill>
          <a:schemeClr val="tx1"/>
        </a:solidFill>
        <a:latin typeface="Arial" charset="0"/>
        <a:ea typeface="新細明體" charset="0"/>
        <a:cs typeface="新細明體" charset="0"/>
      </a:defRPr>
    </a:lvl4pPr>
    <a:lvl5pPr marL="1828800" algn="l" rtl="0" eaLnBrk="0" fontAlgn="base" hangingPunct="0">
      <a:spcBef>
        <a:spcPct val="0"/>
      </a:spcBef>
      <a:spcAft>
        <a:spcPct val="0"/>
      </a:spcAft>
      <a:defRPr kumimoji="1" b="1" kern="1200">
        <a:solidFill>
          <a:schemeClr val="tx1"/>
        </a:solidFill>
        <a:latin typeface="Arial" charset="0"/>
        <a:ea typeface="新細明體" charset="0"/>
        <a:cs typeface="新細明體" charset="0"/>
      </a:defRPr>
    </a:lvl5pPr>
    <a:lvl6pPr marL="2286000" algn="l" defTabSz="457200" rtl="0" eaLnBrk="1" latinLnBrk="0" hangingPunct="1">
      <a:defRPr kumimoji="1" b="1" kern="1200">
        <a:solidFill>
          <a:schemeClr val="tx1"/>
        </a:solidFill>
        <a:latin typeface="Arial" charset="0"/>
        <a:ea typeface="新細明體" charset="0"/>
        <a:cs typeface="新細明體" charset="0"/>
      </a:defRPr>
    </a:lvl6pPr>
    <a:lvl7pPr marL="2743200" algn="l" defTabSz="457200" rtl="0" eaLnBrk="1" latinLnBrk="0" hangingPunct="1">
      <a:defRPr kumimoji="1" b="1" kern="1200">
        <a:solidFill>
          <a:schemeClr val="tx1"/>
        </a:solidFill>
        <a:latin typeface="Arial" charset="0"/>
        <a:ea typeface="新細明體" charset="0"/>
        <a:cs typeface="新細明體" charset="0"/>
      </a:defRPr>
    </a:lvl7pPr>
    <a:lvl8pPr marL="3200400" algn="l" defTabSz="457200" rtl="0" eaLnBrk="1" latinLnBrk="0" hangingPunct="1">
      <a:defRPr kumimoji="1" b="1" kern="1200">
        <a:solidFill>
          <a:schemeClr val="tx1"/>
        </a:solidFill>
        <a:latin typeface="Arial" charset="0"/>
        <a:ea typeface="新細明體" charset="0"/>
        <a:cs typeface="新細明體" charset="0"/>
      </a:defRPr>
    </a:lvl8pPr>
    <a:lvl9pPr marL="3657600" algn="l" defTabSz="457200" rtl="0" eaLnBrk="1" latinLnBrk="0" hangingPunct="1">
      <a:defRPr kumimoji="1" b="1" kern="1200">
        <a:solidFill>
          <a:schemeClr val="tx1"/>
        </a:solidFill>
        <a:latin typeface="Arial" charset="0"/>
        <a:ea typeface="新細明體" charset="0"/>
        <a:cs typeface="新細明體"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1150" autoAdjust="0"/>
  </p:normalViewPr>
  <p:slideViewPr>
    <p:cSldViewPr>
      <p:cViewPr varScale="1">
        <p:scale>
          <a:sx n="104" d="100"/>
          <a:sy n="104" d="100"/>
        </p:scale>
        <p:origin x="624"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ea typeface="新細明體" panose="02020500000000000000" pitchFamily="18" charset="-120"/>
                <a:cs typeface="+mn-cs"/>
              </a:defRPr>
            </a:lvl1pPr>
          </a:lstStyle>
          <a:p>
            <a:pPr>
              <a:defRPr/>
            </a:pPr>
            <a:endParaRPr lang="en-US" altLang="zh-TW"/>
          </a:p>
        </p:txBody>
      </p:sp>
      <p:sp>
        <p:nvSpPr>
          <p:cNvPr id="82947" name="Rectangle 3"/>
          <p:cNvSpPr>
            <a:spLocks noGrp="1" noChangeArrowheads="1"/>
          </p:cNvSpPr>
          <p:nvPr>
            <p:ph type="dt" idx="1"/>
          </p:nvPr>
        </p:nvSpPr>
        <p:spPr bwMode="auto">
          <a:xfrm>
            <a:off x="3819525"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ea typeface="新細明體" panose="02020500000000000000" pitchFamily="18" charset="-120"/>
                <a:cs typeface="+mn-cs"/>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933450" y="731838"/>
            <a:ext cx="4876800" cy="36576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2949" name="Rectangle 5"/>
          <p:cNvSpPr>
            <a:spLocks noGrp="1" noChangeArrowheads="1"/>
          </p:cNvSpPr>
          <p:nvPr>
            <p:ph type="body" sz="quarter" idx="3"/>
          </p:nvPr>
        </p:nvSpPr>
        <p:spPr bwMode="auto">
          <a:xfrm>
            <a:off x="674688" y="4632325"/>
            <a:ext cx="5394325" cy="4389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noProof="0" smtClean="0"/>
              <a:t>按一下以編輯母片</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82950" name="Rectangle 6"/>
          <p:cNvSpPr>
            <a:spLocks noGrp="1" noChangeArrowheads="1"/>
          </p:cNvSpPr>
          <p:nvPr>
            <p:ph type="ftr" sz="quarter" idx="4"/>
          </p:nvPr>
        </p:nvSpPr>
        <p:spPr bwMode="auto">
          <a:xfrm>
            <a:off x="0"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ea typeface="新細明體" panose="02020500000000000000" pitchFamily="18" charset="-120"/>
                <a:cs typeface="+mn-cs"/>
              </a:defRPr>
            </a:lvl1pPr>
          </a:lstStyle>
          <a:p>
            <a:pPr>
              <a:defRPr/>
            </a:pPr>
            <a:endParaRPr lang="en-US" altLang="zh-TW"/>
          </a:p>
        </p:txBody>
      </p:sp>
      <p:sp>
        <p:nvSpPr>
          <p:cNvPr id="82951" name="Rectangle 7"/>
          <p:cNvSpPr>
            <a:spLocks noGrp="1" noChangeArrowheads="1"/>
          </p:cNvSpPr>
          <p:nvPr>
            <p:ph type="sldNum" sz="quarter" idx="5"/>
          </p:nvPr>
        </p:nvSpPr>
        <p:spPr bwMode="auto">
          <a:xfrm>
            <a:off x="3819525"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fld id="{75D368A3-5B47-2743-8755-C9D9D6CDBC5D}" type="slidenum">
              <a:rPr lang="zh-TW" altLang="en-US"/>
              <a:pPr/>
              <a:t>‹#›</a:t>
            </a:fld>
            <a:endParaRPr lang="en-US" altLang="zh-TW"/>
          </a:p>
        </p:txBody>
      </p:sp>
    </p:spTree>
    <p:extLst>
      <p:ext uri="{BB962C8B-B14F-4D97-AF65-F5344CB8AC3E}">
        <p14:creationId xmlns:p14="http://schemas.microsoft.com/office/powerpoint/2010/main" val="1816974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新細明體"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Verdana" charset="0"/>
                <a:ea typeface="新細明體" charset="0"/>
              </a:defRPr>
            </a:lvl1pPr>
            <a:lvl2pPr marL="742950" indent="-285750">
              <a:defRPr>
                <a:solidFill>
                  <a:schemeClr val="tx1"/>
                </a:solidFill>
                <a:latin typeface="Verdana" charset="0"/>
                <a:ea typeface="新細明體" charset="0"/>
              </a:defRPr>
            </a:lvl2pPr>
            <a:lvl3pPr marL="1143000" indent="-228600">
              <a:defRPr>
                <a:solidFill>
                  <a:schemeClr val="tx1"/>
                </a:solidFill>
                <a:latin typeface="Verdana" charset="0"/>
                <a:ea typeface="新細明體" charset="0"/>
              </a:defRPr>
            </a:lvl3pPr>
            <a:lvl4pPr marL="1600200" indent="-228600">
              <a:defRPr>
                <a:solidFill>
                  <a:schemeClr val="tx1"/>
                </a:solidFill>
                <a:latin typeface="Verdana" charset="0"/>
                <a:ea typeface="新細明體" charset="0"/>
              </a:defRPr>
            </a:lvl4pPr>
            <a:lvl5pPr marL="2057400" indent="-228600">
              <a:defRPr>
                <a:solidFill>
                  <a:schemeClr val="tx1"/>
                </a:solidFill>
                <a:latin typeface="Verdana" charset="0"/>
                <a:ea typeface="新細明體" charset="0"/>
              </a:defRPr>
            </a:lvl5pPr>
            <a:lvl6pPr marL="2514600" indent="-228600" eaLnBrk="0" fontAlgn="base" hangingPunct="0">
              <a:spcBef>
                <a:spcPct val="0"/>
              </a:spcBef>
              <a:spcAft>
                <a:spcPct val="0"/>
              </a:spcAft>
              <a:defRPr>
                <a:solidFill>
                  <a:schemeClr val="tx1"/>
                </a:solidFill>
                <a:latin typeface="Verdana" charset="0"/>
                <a:ea typeface="新細明體" charset="0"/>
              </a:defRPr>
            </a:lvl6pPr>
            <a:lvl7pPr marL="2971800" indent="-228600" eaLnBrk="0" fontAlgn="base" hangingPunct="0">
              <a:spcBef>
                <a:spcPct val="0"/>
              </a:spcBef>
              <a:spcAft>
                <a:spcPct val="0"/>
              </a:spcAft>
              <a:defRPr>
                <a:solidFill>
                  <a:schemeClr val="tx1"/>
                </a:solidFill>
                <a:latin typeface="Verdana" charset="0"/>
                <a:ea typeface="新細明體" charset="0"/>
              </a:defRPr>
            </a:lvl7pPr>
            <a:lvl8pPr marL="3429000" indent="-228600" eaLnBrk="0" fontAlgn="base" hangingPunct="0">
              <a:spcBef>
                <a:spcPct val="0"/>
              </a:spcBef>
              <a:spcAft>
                <a:spcPct val="0"/>
              </a:spcAft>
              <a:defRPr>
                <a:solidFill>
                  <a:schemeClr val="tx1"/>
                </a:solidFill>
                <a:latin typeface="Verdana" charset="0"/>
                <a:ea typeface="新細明體" charset="0"/>
              </a:defRPr>
            </a:lvl8pPr>
            <a:lvl9pPr marL="3886200" indent="-228600" eaLnBrk="0" fontAlgn="base" hangingPunct="0">
              <a:spcBef>
                <a:spcPct val="0"/>
              </a:spcBef>
              <a:spcAft>
                <a:spcPct val="0"/>
              </a:spcAft>
              <a:defRPr>
                <a:solidFill>
                  <a:schemeClr val="tx1"/>
                </a:solidFill>
                <a:latin typeface="Verdana" charset="0"/>
                <a:ea typeface="新細明體" charset="0"/>
              </a:defRPr>
            </a:lvl9pPr>
          </a:lstStyle>
          <a:p>
            <a:fld id="{35CD27CC-5F0E-DE41-BC67-EF81909A8A6B}" type="slidenum">
              <a:rPr lang="en-US" altLang="zh-TW">
                <a:latin typeface="Arial" charset="0"/>
              </a:rPr>
              <a:pPr/>
              <a:t>5</a:t>
            </a:fld>
            <a:endParaRPr lang="en-US" altLang="zh-TW">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extLst>
            <a:ext uri="{FAA26D3D-D897-4be2-8F04-BA451C77F1D7}">
              <ma14:placeholderFlag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Verdana" charset="0"/>
                <a:ea typeface="新細明體" charset="0"/>
              </a:defRPr>
            </a:lvl1pPr>
            <a:lvl2pPr marL="742950" indent="-285750">
              <a:defRPr>
                <a:solidFill>
                  <a:schemeClr val="tx1"/>
                </a:solidFill>
                <a:latin typeface="Verdana" charset="0"/>
                <a:ea typeface="新細明體" charset="0"/>
              </a:defRPr>
            </a:lvl2pPr>
            <a:lvl3pPr marL="1143000" indent="-228600">
              <a:defRPr>
                <a:solidFill>
                  <a:schemeClr val="tx1"/>
                </a:solidFill>
                <a:latin typeface="Verdana" charset="0"/>
                <a:ea typeface="新細明體" charset="0"/>
              </a:defRPr>
            </a:lvl3pPr>
            <a:lvl4pPr marL="1600200" indent="-228600">
              <a:defRPr>
                <a:solidFill>
                  <a:schemeClr val="tx1"/>
                </a:solidFill>
                <a:latin typeface="Verdana" charset="0"/>
                <a:ea typeface="新細明體" charset="0"/>
              </a:defRPr>
            </a:lvl4pPr>
            <a:lvl5pPr marL="2057400" indent="-228600">
              <a:defRPr>
                <a:solidFill>
                  <a:schemeClr val="tx1"/>
                </a:solidFill>
                <a:latin typeface="Verdana" charset="0"/>
                <a:ea typeface="新細明體" charset="0"/>
              </a:defRPr>
            </a:lvl5pPr>
            <a:lvl6pPr marL="2514600" indent="-228600" eaLnBrk="0" fontAlgn="base" hangingPunct="0">
              <a:spcBef>
                <a:spcPct val="0"/>
              </a:spcBef>
              <a:spcAft>
                <a:spcPct val="0"/>
              </a:spcAft>
              <a:defRPr>
                <a:solidFill>
                  <a:schemeClr val="tx1"/>
                </a:solidFill>
                <a:latin typeface="Verdana" charset="0"/>
                <a:ea typeface="新細明體" charset="0"/>
              </a:defRPr>
            </a:lvl6pPr>
            <a:lvl7pPr marL="2971800" indent="-228600" eaLnBrk="0" fontAlgn="base" hangingPunct="0">
              <a:spcBef>
                <a:spcPct val="0"/>
              </a:spcBef>
              <a:spcAft>
                <a:spcPct val="0"/>
              </a:spcAft>
              <a:defRPr>
                <a:solidFill>
                  <a:schemeClr val="tx1"/>
                </a:solidFill>
                <a:latin typeface="Verdana" charset="0"/>
                <a:ea typeface="新細明體" charset="0"/>
              </a:defRPr>
            </a:lvl7pPr>
            <a:lvl8pPr marL="3429000" indent="-228600" eaLnBrk="0" fontAlgn="base" hangingPunct="0">
              <a:spcBef>
                <a:spcPct val="0"/>
              </a:spcBef>
              <a:spcAft>
                <a:spcPct val="0"/>
              </a:spcAft>
              <a:defRPr>
                <a:solidFill>
                  <a:schemeClr val="tx1"/>
                </a:solidFill>
                <a:latin typeface="Verdana" charset="0"/>
                <a:ea typeface="新細明體" charset="0"/>
              </a:defRPr>
            </a:lvl8pPr>
            <a:lvl9pPr marL="3886200" indent="-228600" eaLnBrk="0" fontAlgn="base" hangingPunct="0">
              <a:spcBef>
                <a:spcPct val="0"/>
              </a:spcBef>
              <a:spcAft>
                <a:spcPct val="0"/>
              </a:spcAft>
              <a:defRPr>
                <a:solidFill>
                  <a:schemeClr val="tx1"/>
                </a:solidFill>
                <a:latin typeface="Verdana" charset="0"/>
                <a:ea typeface="新細明體" charset="0"/>
              </a:defRPr>
            </a:lvl9pPr>
          </a:lstStyle>
          <a:p>
            <a:fld id="{9D57B600-96A7-934D-A4FA-049CD7266274}" type="slidenum">
              <a:rPr lang="en-US" altLang="zh-TW">
                <a:latin typeface="Arial" charset="0"/>
              </a:rPr>
              <a:pPr/>
              <a:t>10</a:t>
            </a:fld>
            <a:endParaRPr lang="en-US" altLang="zh-TW">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extLst>
            <a:ext uri="{FAA26D3D-D897-4be2-8F04-BA451C77F1D7}">
              <ma14:placeholderFlag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0243" name="Rectangle 3"/>
          <p:cNvSpPr>
            <a:spLocks noGrp="1" noChangeArrowheads="1"/>
          </p:cNvSpPr>
          <p:nvPr>
            <p:ph type="ctrTitle"/>
          </p:nvPr>
        </p:nvSpPr>
        <p:spPr>
          <a:xfrm>
            <a:off x="315913" y="466725"/>
            <a:ext cx="6781800" cy="2133600"/>
          </a:xfrm>
        </p:spPr>
        <p:txBody>
          <a:bodyPr anchor="b"/>
          <a:lstStyle>
            <a:lvl1pPr algn="r">
              <a:defRPr sz="4800"/>
            </a:lvl1pPr>
          </a:lstStyle>
          <a:p>
            <a:r>
              <a:rPr lang="en-US" altLang="zh-TW"/>
              <a:t>按一下以編輯母片標題樣式</a:t>
            </a:r>
          </a:p>
        </p:txBody>
      </p:sp>
      <p:sp>
        <p:nvSpPr>
          <p:cNvPr id="1024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TW"/>
              <a:t>按一下以編輯母片副標題樣式</a:t>
            </a:r>
          </a:p>
        </p:txBody>
      </p:sp>
      <p:sp>
        <p:nvSpPr>
          <p:cNvPr id="38" name="Rectangle 5"/>
          <p:cNvSpPr>
            <a:spLocks noGrp="1" noChangeArrowheads="1"/>
          </p:cNvSpPr>
          <p:nvPr>
            <p:ph type="dt" sz="half" idx="10"/>
          </p:nvPr>
        </p:nvSpPr>
        <p:spPr>
          <a:xfrm>
            <a:off x="61913" y="6381750"/>
            <a:ext cx="2133600" cy="457200"/>
          </a:xfrm>
        </p:spPr>
        <p:txBody>
          <a:bodyPr/>
          <a:lstStyle>
            <a:lvl1pPr>
              <a:defRPr/>
            </a:lvl1pPr>
          </a:lstStyle>
          <a:p>
            <a:pPr>
              <a:defRPr/>
            </a:pPr>
            <a:endParaRPr lang="en-US" altLang="zh-TW"/>
          </a:p>
        </p:txBody>
      </p:sp>
      <p:sp>
        <p:nvSpPr>
          <p:cNvPr id="39" name="Rectangle 6"/>
          <p:cNvSpPr>
            <a:spLocks noGrp="1" noChangeArrowheads="1"/>
          </p:cNvSpPr>
          <p:nvPr>
            <p:ph type="ftr" sz="quarter" idx="11"/>
          </p:nvPr>
        </p:nvSpPr>
        <p:spPr>
          <a:xfrm>
            <a:off x="3124200" y="6356350"/>
            <a:ext cx="2895600" cy="457200"/>
          </a:xfrm>
        </p:spPr>
        <p:txBody>
          <a:bodyPr/>
          <a:lstStyle>
            <a:lvl1pPr>
              <a:defRPr/>
            </a:lvl1pPr>
          </a:lstStyle>
          <a:p>
            <a:pPr>
              <a:defRPr/>
            </a:pPr>
            <a:endParaRPr lang="en-US" altLang="zh-TW"/>
          </a:p>
        </p:txBody>
      </p:sp>
      <p:sp>
        <p:nvSpPr>
          <p:cNvPr id="40" name="Rectangle 7"/>
          <p:cNvSpPr>
            <a:spLocks noGrp="1" noChangeArrowheads="1"/>
          </p:cNvSpPr>
          <p:nvPr>
            <p:ph type="sldNum" sz="quarter" idx="12"/>
          </p:nvPr>
        </p:nvSpPr>
        <p:spPr>
          <a:xfrm>
            <a:off x="6902450" y="6597650"/>
            <a:ext cx="2133600" cy="215900"/>
          </a:xfrm>
        </p:spPr>
        <p:txBody>
          <a:bodyPr/>
          <a:lstStyle>
            <a:lvl1pPr>
              <a:defRPr/>
            </a:lvl1pPr>
          </a:lstStyle>
          <a:p>
            <a:fld id="{D2AE2076-1710-084A-BF9C-D5C2939D53FD}" type="slidenum">
              <a:rPr lang="en-US" altLang="zh-TW"/>
              <a:pPr/>
              <a:t>‹#›</a:t>
            </a:fld>
            <a:endParaRPr lang="en-US" altLang="zh-TW"/>
          </a:p>
        </p:txBody>
      </p:sp>
    </p:spTree>
    <p:extLst>
      <p:ext uri="{BB962C8B-B14F-4D97-AF65-F5344CB8AC3E}">
        <p14:creationId xmlns:p14="http://schemas.microsoft.com/office/powerpoint/2010/main" val="346343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C79FC075-F6F3-CE4B-A4B8-91C981693F32}" type="slidenum">
              <a:rPr lang="en-US" altLang="zh-TW"/>
              <a:pPr/>
              <a:t>‹#›</a:t>
            </a:fld>
            <a:endParaRPr lang="en-US" altLang="zh-TW"/>
          </a:p>
        </p:txBody>
      </p:sp>
    </p:spTree>
    <p:extLst>
      <p:ext uri="{BB962C8B-B14F-4D97-AF65-F5344CB8AC3E}">
        <p14:creationId xmlns:p14="http://schemas.microsoft.com/office/powerpoint/2010/main" val="39405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122238"/>
            <a:ext cx="2057400" cy="6008687"/>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122238"/>
            <a:ext cx="6019800" cy="600868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BDD29C82-1CCA-A040-9EE8-9D55F8EC6EB9}" type="slidenum">
              <a:rPr lang="en-US" altLang="zh-TW"/>
              <a:pPr/>
              <a:t>‹#›</a:t>
            </a:fld>
            <a:endParaRPr lang="en-US" altLang="zh-TW"/>
          </a:p>
        </p:txBody>
      </p:sp>
    </p:spTree>
    <p:extLst>
      <p:ext uri="{BB962C8B-B14F-4D97-AF65-F5344CB8AC3E}">
        <p14:creationId xmlns:p14="http://schemas.microsoft.com/office/powerpoint/2010/main" val="307011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122238"/>
            <a:ext cx="7543800" cy="1295400"/>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457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5E61A514-5234-B243-A008-4158C2E46672}" type="slidenum">
              <a:rPr lang="en-US" altLang="zh-TW"/>
              <a:pPr/>
              <a:t>‹#›</a:t>
            </a:fld>
            <a:endParaRPr lang="en-US" altLang="zh-TW"/>
          </a:p>
        </p:txBody>
      </p:sp>
    </p:spTree>
    <p:extLst>
      <p:ext uri="{BB962C8B-B14F-4D97-AF65-F5344CB8AC3E}">
        <p14:creationId xmlns:p14="http://schemas.microsoft.com/office/powerpoint/2010/main" val="4219900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EE23F7B6-33D0-634E-964B-BCCC22BAD8C0}" type="slidenum">
              <a:rPr lang="en-US" altLang="zh-TW"/>
              <a:pPr/>
              <a:t>‹#›</a:t>
            </a:fld>
            <a:endParaRPr lang="en-US" altLang="zh-TW"/>
          </a:p>
        </p:txBody>
      </p:sp>
    </p:spTree>
    <p:extLst>
      <p:ext uri="{BB962C8B-B14F-4D97-AF65-F5344CB8AC3E}">
        <p14:creationId xmlns:p14="http://schemas.microsoft.com/office/powerpoint/2010/main" val="51686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7"/>
          <p:cNvSpPr>
            <a:spLocks noGrp="1" noChangeArrowheads="1"/>
          </p:cNvSpPr>
          <p:nvPr>
            <p:ph type="sldNum" sz="quarter" idx="12"/>
          </p:nvPr>
        </p:nvSpPr>
        <p:spPr>
          <a:ln/>
        </p:spPr>
        <p:txBody>
          <a:bodyPr/>
          <a:lstStyle>
            <a:lvl1pPr>
              <a:defRPr/>
            </a:lvl1pPr>
          </a:lstStyle>
          <a:p>
            <a:fld id="{B603229D-8F91-A942-8151-B4736EE18183}" type="slidenum">
              <a:rPr lang="en-US" altLang="zh-TW"/>
              <a:pPr/>
              <a:t>‹#›</a:t>
            </a:fld>
            <a:endParaRPr lang="en-US" altLang="zh-TW"/>
          </a:p>
        </p:txBody>
      </p:sp>
    </p:spTree>
    <p:extLst>
      <p:ext uri="{BB962C8B-B14F-4D97-AF65-F5344CB8AC3E}">
        <p14:creationId xmlns:p14="http://schemas.microsoft.com/office/powerpoint/2010/main" val="204168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870C5BDC-DD63-2846-920E-444DE445EBFE}" type="slidenum">
              <a:rPr lang="en-US" altLang="zh-TW"/>
              <a:pPr/>
              <a:t>‹#›</a:t>
            </a:fld>
            <a:endParaRPr lang="en-US" altLang="zh-TW"/>
          </a:p>
        </p:txBody>
      </p:sp>
    </p:spTree>
    <p:extLst>
      <p:ext uri="{BB962C8B-B14F-4D97-AF65-F5344CB8AC3E}">
        <p14:creationId xmlns:p14="http://schemas.microsoft.com/office/powerpoint/2010/main" val="2805287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7"/>
          <p:cNvSpPr>
            <a:spLocks noGrp="1" noChangeArrowheads="1"/>
          </p:cNvSpPr>
          <p:nvPr>
            <p:ph type="sldNum" sz="quarter" idx="12"/>
          </p:nvPr>
        </p:nvSpPr>
        <p:spPr>
          <a:ln/>
        </p:spPr>
        <p:txBody>
          <a:bodyPr/>
          <a:lstStyle>
            <a:lvl1pPr>
              <a:defRPr/>
            </a:lvl1pPr>
          </a:lstStyle>
          <a:p>
            <a:fld id="{2A43FFEE-8B79-C243-BA69-095D31EF2C39}" type="slidenum">
              <a:rPr lang="en-US" altLang="zh-TW"/>
              <a:pPr/>
              <a:t>‹#›</a:t>
            </a:fld>
            <a:endParaRPr lang="en-US" altLang="zh-TW"/>
          </a:p>
        </p:txBody>
      </p:sp>
    </p:spTree>
    <p:extLst>
      <p:ext uri="{BB962C8B-B14F-4D97-AF65-F5344CB8AC3E}">
        <p14:creationId xmlns:p14="http://schemas.microsoft.com/office/powerpoint/2010/main" val="226711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7"/>
          <p:cNvSpPr>
            <a:spLocks noGrp="1" noChangeArrowheads="1"/>
          </p:cNvSpPr>
          <p:nvPr>
            <p:ph type="sldNum" sz="quarter" idx="12"/>
          </p:nvPr>
        </p:nvSpPr>
        <p:spPr>
          <a:ln/>
        </p:spPr>
        <p:txBody>
          <a:bodyPr/>
          <a:lstStyle>
            <a:lvl1pPr>
              <a:defRPr/>
            </a:lvl1pPr>
          </a:lstStyle>
          <a:p>
            <a:fld id="{0E8B558D-704A-4842-B8CF-75D5050DA994}" type="slidenum">
              <a:rPr lang="en-US" altLang="zh-TW"/>
              <a:pPr/>
              <a:t>‹#›</a:t>
            </a:fld>
            <a:endParaRPr lang="en-US" altLang="zh-TW"/>
          </a:p>
        </p:txBody>
      </p:sp>
    </p:spTree>
    <p:extLst>
      <p:ext uri="{BB962C8B-B14F-4D97-AF65-F5344CB8AC3E}">
        <p14:creationId xmlns:p14="http://schemas.microsoft.com/office/powerpoint/2010/main" val="99596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7"/>
          <p:cNvSpPr>
            <a:spLocks noGrp="1" noChangeArrowheads="1"/>
          </p:cNvSpPr>
          <p:nvPr>
            <p:ph type="sldNum" sz="quarter" idx="12"/>
          </p:nvPr>
        </p:nvSpPr>
        <p:spPr>
          <a:ln/>
        </p:spPr>
        <p:txBody>
          <a:bodyPr/>
          <a:lstStyle>
            <a:lvl1pPr>
              <a:defRPr/>
            </a:lvl1pPr>
          </a:lstStyle>
          <a:p>
            <a:fld id="{74C7A6A5-7B69-DE4E-AD2E-B3001B471E73}" type="slidenum">
              <a:rPr lang="en-US" altLang="zh-TW"/>
              <a:pPr/>
              <a:t>‹#›</a:t>
            </a:fld>
            <a:endParaRPr lang="en-US" altLang="zh-TW"/>
          </a:p>
        </p:txBody>
      </p:sp>
    </p:spTree>
    <p:extLst>
      <p:ext uri="{BB962C8B-B14F-4D97-AF65-F5344CB8AC3E}">
        <p14:creationId xmlns:p14="http://schemas.microsoft.com/office/powerpoint/2010/main" val="113071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6F70D740-93B3-EF4B-9E57-D5095AB27E6E}" type="slidenum">
              <a:rPr lang="en-US" altLang="zh-TW"/>
              <a:pPr/>
              <a:t>‹#›</a:t>
            </a:fld>
            <a:endParaRPr lang="en-US" altLang="zh-TW"/>
          </a:p>
        </p:txBody>
      </p:sp>
    </p:spTree>
    <p:extLst>
      <p:ext uri="{BB962C8B-B14F-4D97-AF65-F5344CB8AC3E}">
        <p14:creationId xmlns:p14="http://schemas.microsoft.com/office/powerpoint/2010/main" val="199418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7"/>
          <p:cNvSpPr>
            <a:spLocks noGrp="1" noChangeArrowheads="1"/>
          </p:cNvSpPr>
          <p:nvPr>
            <p:ph type="sldNum" sz="quarter" idx="12"/>
          </p:nvPr>
        </p:nvSpPr>
        <p:spPr>
          <a:ln/>
        </p:spPr>
        <p:txBody>
          <a:bodyPr/>
          <a:lstStyle>
            <a:lvl1pPr>
              <a:defRPr/>
            </a:lvl1pPr>
          </a:lstStyle>
          <a:p>
            <a:fld id="{986FE19F-B133-BE47-A422-AA08F87FB6F2}" type="slidenum">
              <a:rPr lang="en-US" altLang="zh-TW"/>
              <a:pPr/>
              <a:t>‹#›</a:t>
            </a:fld>
            <a:endParaRPr lang="en-US" altLang="zh-TW"/>
          </a:p>
        </p:txBody>
      </p:sp>
    </p:spTree>
    <p:extLst>
      <p:ext uri="{BB962C8B-B14F-4D97-AF65-F5344CB8AC3E}">
        <p14:creationId xmlns:p14="http://schemas.microsoft.com/office/powerpoint/2010/main" val="24116582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TW"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按一下以編輯母片標題樣式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按一下以編輯母片</a:t>
            </a:r>
          </a:p>
          <a:p>
            <a:pPr lvl="1"/>
            <a:r>
              <a:rPr lang="en-US" altLang="zh-TW"/>
              <a:t>第二層</a:t>
            </a:r>
          </a:p>
          <a:p>
            <a:pPr lvl="2"/>
            <a:r>
              <a:rPr lang="en-US" altLang="zh-TW"/>
              <a:t>第三層</a:t>
            </a:r>
          </a:p>
          <a:p>
            <a:pPr lvl="3"/>
            <a:r>
              <a:rPr lang="en-US" altLang="zh-TW"/>
              <a:t>第四層</a:t>
            </a:r>
          </a:p>
          <a:p>
            <a:pPr lvl="4"/>
            <a:r>
              <a:rPr lang="en-US" altLang="zh-TW"/>
              <a:t>第五層</a:t>
            </a:r>
          </a:p>
        </p:txBody>
      </p:sp>
      <p:sp>
        <p:nvSpPr>
          <p:cNvPr id="922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000" b="0">
                <a:latin typeface="Arial" charset="0"/>
                <a:ea typeface="新細明體" panose="02020500000000000000" pitchFamily="18" charset="-120"/>
                <a:cs typeface="+mn-cs"/>
              </a:defRPr>
            </a:lvl1pPr>
          </a:lstStyle>
          <a:p>
            <a:pPr>
              <a:defRPr/>
            </a:pPr>
            <a:endParaRPr lang="en-US" altLang="zh-TW"/>
          </a:p>
        </p:txBody>
      </p:sp>
      <p:sp>
        <p:nvSpPr>
          <p:cNvPr id="922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000" b="0">
                <a:latin typeface="Arial" charset="0"/>
                <a:ea typeface="新細明體" panose="02020500000000000000" pitchFamily="18" charset="-120"/>
                <a:cs typeface="+mn-cs"/>
              </a:defRPr>
            </a:lvl1pPr>
          </a:lstStyle>
          <a:p>
            <a:pPr>
              <a:defRPr/>
            </a:pPr>
            <a:endParaRPr lang="en-US" altLang="zh-TW"/>
          </a:p>
        </p:txBody>
      </p:sp>
      <p:sp>
        <p:nvSpPr>
          <p:cNvPr id="9223" name="Rectangle 7"/>
          <p:cNvSpPr>
            <a:spLocks noGrp="1" noChangeArrowheads="1"/>
          </p:cNvSpPr>
          <p:nvPr>
            <p:ph type="sldNum" sz="quarter" idx="4"/>
          </p:nvPr>
        </p:nvSpPr>
        <p:spPr bwMode="auto">
          <a:xfrm>
            <a:off x="7010400" y="6669088"/>
            <a:ext cx="2133600" cy="1889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000" b="0"/>
            </a:lvl1pPr>
          </a:lstStyle>
          <a:p>
            <a:fld id="{893E8B35-C0BA-F545-A916-C2B6A112A5FB}" type="slidenum">
              <a:rPr lang="en-US" altLang="zh-TW"/>
              <a:pPr/>
              <a:t>‹#›</a:t>
            </a:fld>
            <a:endParaRPr lang="en-US" altLang="zh-TW"/>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5" name="Oval 11"/>
            <p:cNvSpPr>
              <a:spLocks noChangeArrowheads="1"/>
            </p:cNvSpPr>
            <p:nvPr/>
          </p:nvSpPr>
          <p:spPr bwMode="auto">
            <a:xfrm>
              <a:off x="5360"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6" name="Oval 12"/>
            <p:cNvSpPr>
              <a:spLocks noChangeArrowheads="1"/>
            </p:cNvSpPr>
            <p:nvPr/>
          </p:nvSpPr>
          <p:spPr bwMode="auto">
            <a:xfrm>
              <a:off x="5136" y="1072"/>
              <a:ext cx="80" cy="79"/>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7" name="Oval 13"/>
            <p:cNvSpPr>
              <a:spLocks noChangeArrowheads="1"/>
            </p:cNvSpPr>
            <p:nvPr/>
          </p:nvSpPr>
          <p:spPr bwMode="auto">
            <a:xfrm>
              <a:off x="5248" y="1072"/>
              <a:ext cx="79" cy="79"/>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8" name="Oval 14"/>
            <p:cNvSpPr>
              <a:spLocks noChangeArrowheads="1"/>
            </p:cNvSpPr>
            <p:nvPr/>
          </p:nvSpPr>
          <p:spPr bwMode="auto">
            <a:xfrm>
              <a:off x="5360" y="1072"/>
              <a:ext cx="79" cy="79"/>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39" name="Oval 15"/>
            <p:cNvSpPr>
              <a:spLocks noChangeArrowheads="1"/>
            </p:cNvSpPr>
            <p:nvPr/>
          </p:nvSpPr>
          <p:spPr bwMode="auto">
            <a:xfrm>
              <a:off x="5472" y="1072"/>
              <a:ext cx="79"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0" name="Oval 16"/>
            <p:cNvSpPr>
              <a:spLocks noChangeArrowheads="1"/>
            </p:cNvSpPr>
            <p:nvPr/>
          </p:nvSpPr>
          <p:spPr bwMode="auto">
            <a:xfrm>
              <a:off x="5136" y="1184"/>
              <a:ext cx="80" cy="79"/>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1" name="Oval 17"/>
            <p:cNvSpPr>
              <a:spLocks noChangeArrowheads="1"/>
            </p:cNvSpPr>
            <p:nvPr/>
          </p:nvSpPr>
          <p:spPr bwMode="auto">
            <a:xfrm>
              <a:off x="5248" y="1184"/>
              <a:ext cx="79" cy="79"/>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2" name="Oval 18"/>
            <p:cNvSpPr>
              <a:spLocks noChangeArrowheads="1"/>
            </p:cNvSpPr>
            <p:nvPr/>
          </p:nvSpPr>
          <p:spPr bwMode="auto">
            <a:xfrm>
              <a:off x="5360" y="1184"/>
              <a:ext cx="79"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3" name="Oval 19"/>
            <p:cNvSpPr>
              <a:spLocks noChangeArrowheads="1"/>
            </p:cNvSpPr>
            <p:nvPr/>
          </p:nvSpPr>
          <p:spPr bwMode="auto">
            <a:xfrm>
              <a:off x="5472" y="1184"/>
              <a:ext cx="79"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4" name="Oval 20"/>
            <p:cNvSpPr>
              <a:spLocks noChangeArrowheads="1"/>
            </p:cNvSpPr>
            <p:nvPr/>
          </p:nvSpPr>
          <p:spPr bwMode="auto">
            <a:xfrm>
              <a:off x="5584" y="1184"/>
              <a:ext cx="80"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7" name="Oval 23"/>
            <p:cNvSpPr>
              <a:spLocks noChangeArrowheads="1"/>
            </p:cNvSpPr>
            <p:nvPr/>
          </p:nvSpPr>
          <p:spPr bwMode="auto">
            <a:xfrm>
              <a:off x="5360"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8" name="Oval 24"/>
            <p:cNvSpPr>
              <a:spLocks noChangeArrowheads="1"/>
            </p:cNvSpPr>
            <p:nvPr/>
          </p:nvSpPr>
          <p:spPr bwMode="auto">
            <a:xfrm>
              <a:off x="5472" y="1296"/>
              <a:ext cx="79"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1" name="Oval 27"/>
            <p:cNvSpPr>
              <a:spLocks noChangeArrowheads="1"/>
            </p:cNvSpPr>
            <p:nvPr/>
          </p:nvSpPr>
          <p:spPr bwMode="auto">
            <a:xfrm>
              <a:off x="5360" y="1408"/>
              <a:ext cx="79"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2" name="Oval 28"/>
            <p:cNvSpPr>
              <a:spLocks noChangeArrowheads="1"/>
            </p:cNvSpPr>
            <p:nvPr/>
          </p:nvSpPr>
          <p:spPr bwMode="auto">
            <a:xfrm>
              <a:off x="5472" y="1408"/>
              <a:ext cx="79"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6" name="Oval 32"/>
            <p:cNvSpPr>
              <a:spLocks noChangeArrowheads="1"/>
            </p:cNvSpPr>
            <p:nvPr/>
          </p:nvSpPr>
          <p:spPr bwMode="auto">
            <a:xfrm>
              <a:off x="5360"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7" name="Oval 33"/>
            <p:cNvSpPr>
              <a:spLocks noChangeArrowheads="1"/>
            </p:cNvSpPr>
            <p:nvPr/>
          </p:nvSpPr>
          <p:spPr bwMode="auto">
            <a:xfrm>
              <a:off x="5472" y="1520"/>
              <a:ext cx="79"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8" name="Oval 34"/>
            <p:cNvSpPr>
              <a:spLocks noChangeArrowheads="1"/>
            </p:cNvSpPr>
            <p:nvPr/>
          </p:nvSpPr>
          <p:spPr bwMode="auto">
            <a:xfrm>
              <a:off x="5136" y="1632"/>
              <a:ext cx="80"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59" name="Oval 35"/>
            <p:cNvSpPr>
              <a:spLocks noChangeArrowheads="1"/>
            </p:cNvSpPr>
            <p:nvPr/>
          </p:nvSpPr>
          <p:spPr bwMode="auto">
            <a:xfrm>
              <a:off x="5248" y="1632"/>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60" name="Oval 36"/>
            <p:cNvSpPr>
              <a:spLocks noChangeArrowheads="1"/>
            </p:cNvSpPr>
            <p:nvPr/>
          </p:nvSpPr>
          <p:spPr bwMode="auto">
            <a:xfrm>
              <a:off x="5360" y="1632"/>
              <a:ext cx="79"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61" name="Oval 37"/>
            <p:cNvSpPr>
              <a:spLocks noChangeArrowheads="1"/>
            </p:cNvSpPr>
            <p:nvPr/>
          </p:nvSpPr>
          <p:spPr bwMode="auto">
            <a:xfrm>
              <a:off x="5472" y="1632"/>
              <a:ext cx="79"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sp>
          <p:nvSpPr>
            <p:cNvPr id="1063" name="Oval 39"/>
            <p:cNvSpPr>
              <a:spLocks noChangeArrowheads="1"/>
            </p:cNvSpPr>
            <p:nvPr/>
          </p:nvSpPr>
          <p:spPr bwMode="auto">
            <a:xfrm>
              <a:off x="5472"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1" hangingPunct="1"/>
              <a:endParaRPr lang="zh-TW" altLang="en-US"/>
            </a:p>
          </p:txBody>
        </p:sp>
      </p:grpSp>
    </p:spTree>
  </p:cSld>
  <p:clrMap bg1="lt1" tx1="dk1" bg2="lt2" tx2="dk2" accent1="accent1" accent2="accent2" accent3="accent3" accent4="accent4" accent5="accent5" accent6="accent6" hlink="hlink" folHlink="folHlink"/>
  <p:sldLayoutIdLst>
    <p:sldLayoutId id="2147483689"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900" b="1">
          <a:solidFill>
            <a:schemeClr val="tx2"/>
          </a:solidFill>
          <a:latin typeface="+mj-lt"/>
          <a:ea typeface="+mj-ea"/>
          <a:cs typeface="新細明體" charset="0"/>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cs typeface="新細明體" charset="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cs typeface="新細明體" charset="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cs typeface="新細明體" charset="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cs typeface="新細明體" charset="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charset="0"/>
        <a:buChar char="l"/>
        <a:defRPr kumimoji="1" sz="3000">
          <a:solidFill>
            <a:schemeClr val="tx1"/>
          </a:solidFill>
          <a:latin typeface="+mn-lt"/>
          <a:ea typeface="+mn-ea"/>
          <a:cs typeface="新細明體"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ervocity.com/hitec-servo-spline-info/" TargetMode="Externa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zh-TW" sz="4400" dirty="0">
                <a:latin typeface="Arial" charset="0"/>
                <a:ea typeface="新細明體" charset="0"/>
              </a:rPr>
              <a:t>Introduction to Parallax </a:t>
            </a:r>
            <a:r>
              <a:rPr lang="en-US" altLang="zh-TW" sz="4400" dirty="0">
                <a:latin typeface="Arial" charset="0"/>
              </a:rPr>
              <a:t>Servos</a:t>
            </a:r>
            <a:endParaRPr lang="en-US" altLang="zh-TW" sz="4400" dirty="0">
              <a:latin typeface="Arial" charset="0"/>
              <a:ea typeface="新細明體" charset="0"/>
            </a:endParaRPr>
          </a:p>
        </p:txBody>
      </p:sp>
      <p:sp>
        <p:nvSpPr>
          <p:cNvPr id="4099" name="Rectangle 3"/>
          <p:cNvSpPr>
            <a:spLocks noGrp="1" noChangeArrowheads="1"/>
          </p:cNvSpPr>
          <p:nvPr>
            <p:ph type="subTitle" idx="1"/>
          </p:nvPr>
        </p:nvSpPr>
        <p:spPr/>
        <p:txBody>
          <a:bodyPr/>
          <a:lstStyle/>
          <a:p>
            <a:pPr eaLnBrk="1" hangingPunct="1">
              <a:buFont typeface="Wingdings" charset="0"/>
              <a:buNone/>
            </a:pPr>
            <a:r>
              <a:rPr lang="en-US" altLang="zh-TW" b="1" dirty="0" smtClean="0">
                <a:solidFill>
                  <a:srgbClr val="6600CC"/>
                </a:solidFill>
                <a:latin typeface="Arial" charset="0"/>
                <a:ea typeface="新細明體" charset="0"/>
              </a:rPr>
              <a:t>Servo</a:t>
            </a:r>
            <a:r>
              <a:rPr lang="zh-TW" altLang="en-US" b="1" dirty="0" smtClean="0">
                <a:solidFill>
                  <a:srgbClr val="6600CC"/>
                </a:solidFill>
                <a:latin typeface="Arial" charset="0"/>
                <a:ea typeface="新細明體" charset="0"/>
              </a:rPr>
              <a:t>簡</a:t>
            </a:r>
            <a:r>
              <a:rPr lang="zh-TW" altLang="en-US" b="1" dirty="0">
                <a:solidFill>
                  <a:srgbClr val="6600CC"/>
                </a:solidFill>
                <a:latin typeface="Arial" charset="0"/>
                <a:ea typeface="新細明體" charset="0"/>
              </a:rPr>
              <a:t>介</a:t>
            </a:r>
          </a:p>
          <a:p>
            <a:pPr eaLnBrk="1" hangingPunct="1">
              <a:buFont typeface="Wingdings" charset="0"/>
              <a:buNone/>
            </a:pPr>
            <a:r>
              <a:rPr lang="zh-TW" altLang="en-US" b="1" dirty="0">
                <a:solidFill>
                  <a:srgbClr val="6600CC"/>
                </a:solidFill>
                <a:latin typeface="Arial" charset="0"/>
                <a:ea typeface="新細明體" charset="0"/>
              </a:rPr>
              <a:t>清華大學電機系 劉靖家</a:t>
            </a:r>
            <a:endParaRPr lang="zh-TW" altLang="en-US" dirty="0">
              <a:latin typeface="Arial" charset="0"/>
              <a:ea typeface="新細明體" charset="0"/>
            </a:endParaRPr>
          </a:p>
          <a:p>
            <a:pPr eaLnBrk="1" hangingPunct="1">
              <a:buFont typeface="Wingdings" charset="0"/>
              <a:buNone/>
            </a:pPr>
            <a:endParaRPr lang="en-US" altLang="zh-TW" dirty="0">
              <a:latin typeface="Arial" charset="0"/>
              <a:ea typeface="新細明體" charset="0"/>
            </a:endParaRPr>
          </a:p>
        </p:txBody>
      </p:sp>
      <p:pic>
        <p:nvPicPr>
          <p:cNvPr id="4100" name="Picture 4" descr="nth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3975"/>
            <a:ext cx="8569325"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1" name="Text Box 5"/>
          <p:cNvSpPr txBox="1">
            <a:spLocks noChangeArrowheads="1"/>
          </p:cNvSpPr>
          <p:nvPr/>
        </p:nvSpPr>
        <p:spPr bwMode="auto">
          <a:xfrm>
            <a:off x="6372225" y="0"/>
            <a:ext cx="1800225" cy="56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78419" tIns="39209" rIns="78419" bIns="39209">
            <a:spAutoFit/>
          </a:bodyPr>
          <a:lstStyle>
            <a:lvl1pPr defTabSz="784225">
              <a:defRPr kumimoji="1" sz="3000">
                <a:solidFill>
                  <a:schemeClr val="tx1"/>
                </a:solidFill>
                <a:latin typeface="Arial" charset="0"/>
                <a:ea typeface="新細明體" charset="0"/>
                <a:cs typeface="新細明體" charset="0"/>
              </a:defRPr>
            </a:lvl1pPr>
            <a:lvl2pPr marL="742950" indent="-285750" defTabSz="784225">
              <a:defRPr kumimoji="1" sz="2600">
                <a:solidFill>
                  <a:schemeClr val="tx1"/>
                </a:solidFill>
                <a:latin typeface="Arial" charset="0"/>
                <a:ea typeface="新細明體" charset="0"/>
              </a:defRPr>
            </a:lvl2pPr>
            <a:lvl3pPr marL="1143000" indent="-228600" defTabSz="784225">
              <a:defRPr kumimoji="1" sz="2300">
                <a:solidFill>
                  <a:schemeClr val="tx1"/>
                </a:solidFill>
                <a:latin typeface="Arial" charset="0"/>
                <a:ea typeface="新細明體" charset="0"/>
              </a:defRPr>
            </a:lvl3pPr>
            <a:lvl4pPr marL="1600200" indent="-228600" defTabSz="784225">
              <a:defRPr kumimoji="1" sz="2000">
                <a:solidFill>
                  <a:schemeClr val="tx1"/>
                </a:solidFill>
                <a:latin typeface="Arial" charset="0"/>
                <a:ea typeface="新細明體" charset="0"/>
              </a:defRPr>
            </a:lvl4pPr>
            <a:lvl5pPr marL="2057400" indent="-228600" defTabSz="784225">
              <a:defRPr kumimoji="1" sz="2000">
                <a:solidFill>
                  <a:schemeClr val="tx1"/>
                </a:solidFill>
                <a:latin typeface="Arial" charset="0"/>
                <a:ea typeface="新細明體" charset="0"/>
              </a:defRPr>
            </a:lvl5pPr>
            <a:lvl6pPr marL="2514600" indent="-228600" defTabSz="784225" eaLnBrk="0" hangingPunct="0">
              <a:buFont typeface="Wingdings" charset="0"/>
              <a:defRPr kumimoji="1" sz="2000">
                <a:solidFill>
                  <a:schemeClr val="tx1"/>
                </a:solidFill>
                <a:latin typeface="Arial" charset="0"/>
                <a:ea typeface="新細明體" charset="0"/>
              </a:defRPr>
            </a:lvl6pPr>
            <a:lvl7pPr marL="2971800" indent="-228600" defTabSz="784225" eaLnBrk="0" hangingPunct="0">
              <a:buFont typeface="Wingdings" charset="0"/>
              <a:defRPr kumimoji="1" sz="2000">
                <a:solidFill>
                  <a:schemeClr val="tx1"/>
                </a:solidFill>
                <a:latin typeface="Arial" charset="0"/>
                <a:ea typeface="新細明體" charset="0"/>
              </a:defRPr>
            </a:lvl7pPr>
            <a:lvl8pPr marL="3429000" indent="-228600" defTabSz="784225" eaLnBrk="0" hangingPunct="0">
              <a:buFont typeface="Wingdings" charset="0"/>
              <a:defRPr kumimoji="1" sz="2000">
                <a:solidFill>
                  <a:schemeClr val="tx1"/>
                </a:solidFill>
                <a:latin typeface="Arial" charset="0"/>
                <a:ea typeface="新細明體" charset="0"/>
              </a:defRPr>
            </a:lvl8pPr>
            <a:lvl9pPr marL="3886200" indent="-228600" defTabSz="784225" eaLnBrk="0" hangingPunct="0">
              <a:buFont typeface="Wingdings" charset="0"/>
              <a:defRPr kumimoji="1" sz="2000">
                <a:solidFill>
                  <a:schemeClr val="tx1"/>
                </a:solidFill>
                <a:latin typeface="Arial" charset="0"/>
                <a:ea typeface="新細明體" charset="0"/>
              </a:defRPr>
            </a:lvl9pPr>
          </a:lstStyle>
          <a:p>
            <a:pPr algn="ctr"/>
            <a:r>
              <a:rPr lang="zh-TW" altLang="en-US" sz="3200" i="1">
                <a:solidFill>
                  <a:schemeClr val="bg1"/>
                </a:solidFill>
                <a:latin typeface="標楷體" charset="0"/>
                <a:ea typeface="標楷體" charset="0"/>
                <a:cs typeface="標楷體" charset="0"/>
              </a:rPr>
              <a:t>電機系</a:t>
            </a:r>
          </a:p>
        </p:txBody>
      </p:sp>
      <p:pic>
        <p:nvPicPr>
          <p:cNvPr id="4102" name="Picture 7" descr="dtc_logo_en_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6037263"/>
            <a:ext cx="2087563" cy="82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3" name="Picture 8" descr="lark-pencel"/>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459788" y="5994400"/>
            <a:ext cx="684212"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4" name="Text Box 9"/>
          <p:cNvSpPr txBox="1">
            <a:spLocks noChangeArrowheads="1"/>
          </p:cNvSpPr>
          <p:nvPr/>
        </p:nvSpPr>
        <p:spPr bwMode="auto">
          <a:xfrm>
            <a:off x="2195513" y="6359525"/>
            <a:ext cx="6121400" cy="49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lIns="78419" tIns="39209" rIns="78419" bIns="39209">
            <a:spAutoFit/>
          </a:bodyPr>
          <a:lstStyle>
            <a:lvl1pPr defTabSz="784225">
              <a:defRPr kumimoji="1" sz="3000">
                <a:solidFill>
                  <a:schemeClr val="tx1"/>
                </a:solidFill>
                <a:latin typeface="Arial" charset="0"/>
                <a:ea typeface="新細明體" charset="0"/>
                <a:cs typeface="新細明體" charset="0"/>
              </a:defRPr>
            </a:lvl1pPr>
            <a:lvl2pPr marL="742950" indent="-285750" defTabSz="784225">
              <a:defRPr kumimoji="1" sz="2600">
                <a:solidFill>
                  <a:schemeClr val="tx1"/>
                </a:solidFill>
                <a:latin typeface="Arial" charset="0"/>
                <a:ea typeface="新細明體" charset="0"/>
              </a:defRPr>
            </a:lvl2pPr>
            <a:lvl3pPr marL="1143000" indent="-228600" defTabSz="784225">
              <a:defRPr kumimoji="1" sz="2300">
                <a:solidFill>
                  <a:schemeClr val="tx1"/>
                </a:solidFill>
                <a:latin typeface="Arial" charset="0"/>
                <a:ea typeface="新細明體" charset="0"/>
              </a:defRPr>
            </a:lvl3pPr>
            <a:lvl4pPr marL="1600200" indent="-228600" defTabSz="784225">
              <a:defRPr kumimoji="1" sz="2000">
                <a:solidFill>
                  <a:schemeClr val="tx1"/>
                </a:solidFill>
                <a:latin typeface="Arial" charset="0"/>
                <a:ea typeface="新細明體" charset="0"/>
              </a:defRPr>
            </a:lvl4pPr>
            <a:lvl5pPr marL="2057400" indent="-228600" defTabSz="784225">
              <a:defRPr kumimoji="1" sz="2000">
                <a:solidFill>
                  <a:schemeClr val="tx1"/>
                </a:solidFill>
                <a:latin typeface="Arial" charset="0"/>
                <a:ea typeface="新細明體" charset="0"/>
              </a:defRPr>
            </a:lvl5pPr>
            <a:lvl6pPr marL="2514600" indent="-228600" defTabSz="784225" eaLnBrk="0" hangingPunct="0">
              <a:buFont typeface="Wingdings" charset="0"/>
              <a:defRPr kumimoji="1" sz="2000">
                <a:solidFill>
                  <a:schemeClr val="tx1"/>
                </a:solidFill>
                <a:latin typeface="Arial" charset="0"/>
                <a:ea typeface="新細明體" charset="0"/>
              </a:defRPr>
            </a:lvl6pPr>
            <a:lvl7pPr marL="2971800" indent="-228600" defTabSz="784225" eaLnBrk="0" hangingPunct="0">
              <a:buFont typeface="Wingdings" charset="0"/>
              <a:defRPr kumimoji="1" sz="2000">
                <a:solidFill>
                  <a:schemeClr val="tx1"/>
                </a:solidFill>
                <a:latin typeface="Arial" charset="0"/>
                <a:ea typeface="新細明體" charset="0"/>
              </a:defRPr>
            </a:lvl7pPr>
            <a:lvl8pPr marL="3429000" indent="-228600" defTabSz="784225" eaLnBrk="0" hangingPunct="0">
              <a:buFont typeface="Wingdings" charset="0"/>
              <a:defRPr kumimoji="1" sz="2000">
                <a:solidFill>
                  <a:schemeClr val="tx1"/>
                </a:solidFill>
                <a:latin typeface="Arial" charset="0"/>
                <a:ea typeface="新細明體" charset="0"/>
              </a:defRPr>
            </a:lvl8pPr>
            <a:lvl9pPr marL="3886200" indent="-228600" defTabSz="784225" eaLnBrk="0" hangingPunct="0">
              <a:buFont typeface="Wingdings" charset="0"/>
              <a:defRPr kumimoji="1" sz="2000">
                <a:solidFill>
                  <a:schemeClr val="tx1"/>
                </a:solidFill>
                <a:latin typeface="Arial" charset="0"/>
                <a:ea typeface="新細明體" charset="0"/>
              </a:defRPr>
            </a:lvl9pPr>
          </a:lstStyle>
          <a:p>
            <a:pPr algn="ctr"/>
            <a:r>
              <a:rPr lang="en-US" altLang="zh-TW" sz="2700" b="0" i="1">
                <a:solidFill>
                  <a:srgbClr val="6600CC"/>
                </a:solidFill>
              </a:rPr>
              <a:t>EE2405 Embedded System Labs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TW">
                <a:latin typeface="Arial" charset="0"/>
              </a:rPr>
              <a:t>Modified Servos</a:t>
            </a:r>
          </a:p>
        </p:txBody>
      </p:sp>
      <p:sp>
        <p:nvSpPr>
          <p:cNvPr id="10243" name="Rectangle 3"/>
          <p:cNvSpPr>
            <a:spLocks noGrp="1" noChangeArrowheads="1"/>
          </p:cNvSpPr>
          <p:nvPr>
            <p:ph type="body" idx="1"/>
          </p:nvPr>
        </p:nvSpPr>
        <p:spPr/>
        <p:txBody>
          <a:bodyPr/>
          <a:lstStyle/>
          <a:p>
            <a:pPr eaLnBrk="1" hangingPunct="1"/>
            <a:r>
              <a:rPr lang="en-US" altLang="zh-TW" dirty="0">
                <a:latin typeface="Arial" charset="0"/>
              </a:rPr>
              <a:t>Servo motors can also be retrofitted to provide continuous rotation:</a:t>
            </a:r>
          </a:p>
          <a:p>
            <a:pPr lvl="1" eaLnBrk="1" hangingPunct="1"/>
            <a:r>
              <a:rPr lang="en-US" altLang="zh-TW" dirty="0">
                <a:latin typeface="TT523o00" charset="0"/>
              </a:rPr>
              <a:t> </a:t>
            </a:r>
            <a:r>
              <a:rPr lang="en-US" altLang="zh-TW" dirty="0">
                <a:latin typeface="Arial" charset="0"/>
              </a:rPr>
              <a:t>Remove mechanical limit (revert back to DC motor shaft).</a:t>
            </a:r>
          </a:p>
          <a:p>
            <a:pPr lvl="1" eaLnBrk="1" hangingPunct="1"/>
            <a:r>
              <a:rPr lang="en-US" altLang="zh-TW" dirty="0" smtClean="0">
                <a:latin typeface="TT523o00" charset="0"/>
              </a:rPr>
              <a:t>(Optional) </a:t>
            </a:r>
            <a:r>
              <a:rPr lang="en-US" altLang="zh-TW" dirty="0">
                <a:latin typeface="Arial" charset="0"/>
              </a:rPr>
              <a:t>Remove pot position sensor (no need to tell position) and replace it with 2 equal-valued resistors with a combined resistance equivalent to that of the pot.  This makes the servo </a:t>
            </a:r>
            <a:r>
              <a:rPr lang="zh-TW" altLang="en-US" dirty="0">
                <a:latin typeface="Arial" charset="0"/>
              </a:rPr>
              <a:t>“</a:t>
            </a:r>
            <a:r>
              <a:rPr lang="en-US" altLang="zh-TW" dirty="0">
                <a:latin typeface="Arial" charset="0"/>
              </a:rPr>
              <a:t>think</a:t>
            </a:r>
            <a:r>
              <a:rPr lang="zh-TW" altLang="en-US" dirty="0">
                <a:latin typeface="Arial" charset="0"/>
              </a:rPr>
              <a:t>”</a:t>
            </a:r>
            <a:r>
              <a:rPr lang="en-US" altLang="zh-TW" dirty="0">
                <a:latin typeface="Arial" charset="0"/>
              </a:rPr>
              <a:t> it is in the 90 </a:t>
            </a:r>
            <a:r>
              <a:rPr lang="en-US" altLang="zh-TW" dirty="0" err="1">
                <a:latin typeface="Arial" charset="0"/>
              </a:rPr>
              <a:t>deg</a:t>
            </a:r>
            <a:r>
              <a:rPr lang="en-US" altLang="zh-TW" dirty="0">
                <a:latin typeface="Arial" charset="0"/>
              </a:rPr>
              <a:t> position.</a:t>
            </a:r>
          </a:p>
          <a:p>
            <a:pPr eaLnBrk="1" hangingPunct="1"/>
            <a:endParaRPr lang="zh-TW" altLang="en-US" dirty="0">
              <a:latin typeface="Verdana" charset="0"/>
            </a:endParaRPr>
          </a:p>
        </p:txBody>
      </p:sp>
    </p:spTree>
    <p:extLst>
      <p:ext uri="{BB962C8B-B14F-4D97-AF65-F5344CB8AC3E}">
        <p14:creationId xmlns:p14="http://schemas.microsoft.com/office/powerpoint/2010/main" val="69771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Parallax Standard Servo </a:t>
            </a:r>
            <a:br>
              <a:rPr lang="en-US" altLang="zh-TW" dirty="0"/>
            </a:br>
            <a:endParaRPr kumimoji="1" lang="zh-TW" altLang="en-US" dirty="0"/>
          </a:p>
        </p:txBody>
      </p:sp>
      <p:sp>
        <p:nvSpPr>
          <p:cNvPr id="3" name="內容版面配置區 2"/>
          <p:cNvSpPr>
            <a:spLocks noGrp="1"/>
          </p:cNvSpPr>
          <p:nvPr>
            <p:ph idx="1"/>
          </p:nvPr>
        </p:nvSpPr>
        <p:spPr/>
        <p:txBody>
          <a:bodyPr>
            <a:normAutofit lnSpcReduction="10000"/>
          </a:bodyPr>
          <a:lstStyle/>
          <a:p>
            <a:r>
              <a:rPr lang="en-US" altLang="zh-TW" dirty="0"/>
              <a:t>P</a:t>
            </a:r>
            <a:r>
              <a:rPr lang="en-US" altLang="zh-TW" dirty="0" smtClean="0"/>
              <a:t>rovides </a:t>
            </a:r>
            <a:r>
              <a:rPr lang="en-US" altLang="zh-TW" dirty="0"/>
              <a:t>180° range of motion and position control </a:t>
            </a:r>
          </a:p>
          <a:p>
            <a:r>
              <a:rPr lang="en-US" altLang="zh-TW" dirty="0"/>
              <a:t>38 </a:t>
            </a:r>
            <a:r>
              <a:rPr lang="en-US" altLang="zh-TW" dirty="0" err="1"/>
              <a:t>oz</a:t>
            </a:r>
            <a:r>
              <a:rPr lang="en-US" altLang="zh-TW" dirty="0"/>
              <a:t>-in torque at 6 VDC </a:t>
            </a:r>
          </a:p>
          <a:p>
            <a:endParaRPr kumimoji="1" lang="en-US" altLang="zh-TW" dirty="0" smtClean="0"/>
          </a:p>
          <a:p>
            <a:r>
              <a:rPr lang="en-US" altLang="zh-TW" dirty="0"/>
              <a:t>4 to 6 VDC </a:t>
            </a:r>
          </a:p>
          <a:p>
            <a:r>
              <a:rPr lang="en-US" altLang="zh-TW" dirty="0"/>
              <a:t>Maximum current draw is 140 +/- 50 mA at 6 VDC when operating in no load conditions </a:t>
            </a:r>
          </a:p>
          <a:p>
            <a:r>
              <a:rPr lang="en-US" altLang="zh-TW" dirty="0"/>
              <a:t>Pulse-width modulation, 0.75–2.25 </a:t>
            </a:r>
            <a:r>
              <a:rPr lang="en-US" altLang="zh-TW" dirty="0" err="1"/>
              <a:t>ms</a:t>
            </a:r>
            <a:r>
              <a:rPr lang="en-US" altLang="zh-TW" dirty="0"/>
              <a:t> high pulse, 20 </a:t>
            </a:r>
            <a:r>
              <a:rPr lang="en-US" altLang="zh-TW" dirty="0" err="1"/>
              <a:t>ms</a:t>
            </a:r>
            <a:r>
              <a:rPr lang="en-US" altLang="zh-TW" dirty="0"/>
              <a:t> intervals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11</a:t>
            </a:fld>
            <a:endParaRPr lang="en-US" altLang="zh-TW"/>
          </a:p>
        </p:txBody>
      </p:sp>
    </p:spTree>
    <p:extLst>
      <p:ext uri="{BB962C8B-B14F-4D97-AF65-F5344CB8AC3E}">
        <p14:creationId xmlns:p14="http://schemas.microsoft.com/office/powerpoint/2010/main" val="135281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Parallax Servo Connection</a:t>
            </a:r>
            <a:endParaRPr kumimoji="1" lang="zh-TW" altLang="en-US" dirty="0"/>
          </a:p>
        </p:txBody>
      </p:sp>
      <p:pic>
        <p:nvPicPr>
          <p:cNvPr id="5" name="內容版面配置區 4"/>
          <p:cNvPicPr>
            <a:picLocks noGrp="1" noChangeAspect="1"/>
          </p:cNvPicPr>
          <p:nvPr>
            <p:ph idx="1"/>
          </p:nvPr>
        </p:nvPicPr>
        <p:blipFill rotWithShape="1">
          <a:blip r:embed="rId2"/>
          <a:srcRect l="-3378" t="-10366" r="-6082"/>
          <a:stretch/>
        </p:blipFill>
        <p:spPr/>
      </p:pic>
      <p:sp>
        <p:nvSpPr>
          <p:cNvPr id="4" name="投影片編號版面配置區 3"/>
          <p:cNvSpPr>
            <a:spLocks noGrp="1"/>
          </p:cNvSpPr>
          <p:nvPr>
            <p:ph type="sldNum" sz="quarter" idx="12"/>
          </p:nvPr>
        </p:nvSpPr>
        <p:spPr/>
        <p:txBody>
          <a:bodyPr/>
          <a:lstStyle/>
          <a:p>
            <a:fld id="{EE23F7B6-33D0-634E-964B-BCCC22BAD8C0}" type="slidenum">
              <a:rPr lang="en-US" altLang="zh-TW" smtClean="0"/>
              <a:pPr/>
              <a:t>12</a:t>
            </a:fld>
            <a:endParaRPr lang="en-US" altLang="zh-TW"/>
          </a:p>
        </p:txBody>
      </p:sp>
    </p:spTree>
    <p:extLst>
      <p:ext uri="{BB962C8B-B14F-4D97-AF65-F5344CB8AC3E}">
        <p14:creationId xmlns:p14="http://schemas.microsoft.com/office/powerpoint/2010/main" val="167261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 Precautions </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Do not use this servo with an unregulated wall-mount supply. </a:t>
            </a:r>
          </a:p>
          <a:p>
            <a:r>
              <a:rPr lang="en-US" altLang="zh-TW" dirty="0"/>
              <a:t>Do not power this servo through the </a:t>
            </a:r>
            <a:r>
              <a:rPr lang="en-US" altLang="zh-TW" dirty="0" smtClean="0"/>
              <a:t>microcontroller’s </a:t>
            </a:r>
            <a:r>
              <a:rPr lang="en-US" altLang="zh-TW" dirty="0" err="1" smtClean="0"/>
              <a:t>Vdd</a:t>
            </a:r>
            <a:r>
              <a:rPr lang="en-US" altLang="zh-TW" dirty="0" smtClean="0"/>
              <a:t> </a:t>
            </a:r>
            <a:r>
              <a:rPr lang="en-US" altLang="zh-TW" dirty="0"/>
              <a:t>pin. </a:t>
            </a:r>
          </a:p>
          <a:p>
            <a:r>
              <a:rPr lang="en-US" altLang="zh-TW" dirty="0"/>
              <a:t>Servo current draw can spike while under peak </a:t>
            </a:r>
            <a:r>
              <a:rPr lang="en-US" altLang="zh-TW" dirty="0" smtClean="0"/>
              <a:t>load</a:t>
            </a:r>
            <a:endParaRPr lang="en-US" altLang="zh-TW" dirty="0"/>
          </a:p>
          <a:p>
            <a:pPr lvl="1"/>
            <a:r>
              <a:rPr lang="en-US" altLang="zh-TW" dirty="0" smtClean="0"/>
              <a:t>regulator should be prepared </a:t>
            </a:r>
            <a:r>
              <a:rPr lang="en-US" altLang="zh-TW" dirty="0"/>
              <a:t>to supply adequate current for all servos used in combination.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13</a:t>
            </a:fld>
            <a:endParaRPr lang="en-US" altLang="zh-TW"/>
          </a:p>
        </p:txBody>
      </p:sp>
    </p:spTree>
    <p:extLst>
      <p:ext uri="{BB962C8B-B14F-4D97-AF65-F5344CB8AC3E}">
        <p14:creationId xmlns:p14="http://schemas.microsoft.com/office/powerpoint/2010/main" val="377675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BOE </a:t>
            </a:r>
            <a:r>
              <a:rPr lang="en-US" altLang="zh-TW" dirty="0"/>
              <a:t>Jumper Connection </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B</a:t>
            </a:r>
            <a:r>
              <a:rPr lang="en-US" altLang="zh-TW" dirty="0" smtClean="0"/>
              <a:t>e </a:t>
            </a:r>
            <a:r>
              <a:rPr lang="en-US" altLang="zh-TW" dirty="0"/>
              <a:t>sure the jumper is set to </a:t>
            </a:r>
            <a:r>
              <a:rPr lang="en-US" altLang="zh-TW" dirty="0" err="1"/>
              <a:t>Vdd</a:t>
            </a:r>
            <a:r>
              <a:rPr lang="en-US" altLang="zh-TW" dirty="0"/>
              <a:t> (regulated 5 VDC for this board)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14</a:t>
            </a:fld>
            <a:endParaRPr lang="en-US" altLang="zh-TW"/>
          </a:p>
        </p:txBody>
      </p:sp>
      <p:pic>
        <p:nvPicPr>
          <p:cNvPr id="5" name="圖片 4"/>
          <p:cNvPicPr>
            <a:picLocks noChangeAspect="1"/>
          </p:cNvPicPr>
          <p:nvPr/>
        </p:nvPicPr>
        <p:blipFill>
          <a:blip r:embed="rId2"/>
          <a:stretch>
            <a:fillRect/>
          </a:stretch>
        </p:blipFill>
        <p:spPr>
          <a:xfrm>
            <a:off x="1979712" y="2996952"/>
            <a:ext cx="4662518" cy="2664296"/>
          </a:xfrm>
          <a:prstGeom prst="rect">
            <a:avLst/>
          </a:prstGeom>
        </p:spPr>
      </p:pic>
    </p:spTree>
    <p:extLst>
      <p:ext uri="{BB962C8B-B14F-4D97-AF65-F5344CB8AC3E}">
        <p14:creationId xmlns:p14="http://schemas.microsoft.com/office/powerpoint/2010/main" val="2634801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Communication Protocol </a:t>
            </a:r>
            <a:br>
              <a:rPr lang="en-US" altLang="zh-TW" dirty="0"/>
            </a:br>
            <a:endParaRPr kumimoji="1" lang="zh-TW" altLang="en-US" dirty="0"/>
          </a:p>
        </p:txBody>
      </p:sp>
      <p:sp>
        <p:nvSpPr>
          <p:cNvPr id="3" name="內容版面配置區 2"/>
          <p:cNvSpPr>
            <a:spLocks noGrp="1"/>
          </p:cNvSpPr>
          <p:nvPr>
            <p:ph idx="1"/>
          </p:nvPr>
        </p:nvSpPr>
        <p:spPr/>
        <p:txBody>
          <a:bodyPr/>
          <a:lstStyle/>
          <a:p>
            <a:pPr marL="0" indent="0">
              <a:buNone/>
            </a:pP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15</a:t>
            </a:fld>
            <a:endParaRPr lang="en-US" altLang="zh-TW"/>
          </a:p>
        </p:txBody>
      </p:sp>
      <p:pic>
        <p:nvPicPr>
          <p:cNvPr id="5" name="圖片 4"/>
          <p:cNvPicPr>
            <a:picLocks noChangeAspect="1"/>
          </p:cNvPicPr>
          <p:nvPr/>
        </p:nvPicPr>
        <p:blipFill>
          <a:blip r:embed="rId2"/>
          <a:stretch>
            <a:fillRect/>
          </a:stretch>
        </p:blipFill>
        <p:spPr>
          <a:xfrm>
            <a:off x="611560" y="2348880"/>
            <a:ext cx="7678092" cy="3320256"/>
          </a:xfrm>
          <a:prstGeom prst="rect">
            <a:avLst/>
          </a:prstGeom>
        </p:spPr>
      </p:pic>
    </p:spTree>
    <p:extLst>
      <p:ext uri="{BB962C8B-B14F-4D97-AF65-F5344CB8AC3E}">
        <p14:creationId xmlns:p14="http://schemas.microsoft.com/office/powerpoint/2010/main" val="100213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Parallax Continuous Rotation Servo </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Bidirectional continuous rotation </a:t>
            </a:r>
          </a:p>
          <a:p>
            <a:r>
              <a:rPr lang="en-US" altLang="zh-TW" dirty="0"/>
              <a:t>0 to 50 RPM </a:t>
            </a:r>
          </a:p>
          <a:p>
            <a:r>
              <a:rPr lang="en-US" altLang="zh-TW" dirty="0"/>
              <a:t>a linear response to PWM </a:t>
            </a:r>
            <a:r>
              <a:rPr lang="en-US" altLang="zh-TW" dirty="0" smtClean="0"/>
              <a:t>for ramping </a:t>
            </a:r>
            <a:endParaRPr lang="en-US" altLang="zh-TW" dirty="0"/>
          </a:p>
          <a:p>
            <a:endParaRPr kumimoji="1" lang="en-US" altLang="zh-TW" dirty="0" smtClean="0"/>
          </a:p>
          <a:p>
            <a:r>
              <a:rPr lang="en-US" altLang="zh-TW" dirty="0"/>
              <a:t>4 to 6 VDC </a:t>
            </a:r>
          </a:p>
          <a:p>
            <a:r>
              <a:rPr lang="en-US" altLang="zh-TW" dirty="0"/>
              <a:t>Maximum current draw is 140 +/- 50 mA at 6 VDC when operating in no load conditions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16</a:t>
            </a:fld>
            <a:endParaRPr lang="en-US" altLang="zh-TW"/>
          </a:p>
        </p:txBody>
      </p:sp>
    </p:spTree>
    <p:extLst>
      <p:ext uri="{BB962C8B-B14F-4D97-AF65-F5344CB8AC3E}">
        <p14:creationId xmlns:p14="http://schemas.microsoft.com/office/powerpoint/2010/main" val="36003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Continuous Servo Connection</a:t>
            </a: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17</a:t>
            </a:fld>
            <a:endParaRPr lang="en-US" altLang="zh-TW"/>
          </a:p>
        </p:txBody>
      </p:sp>
      <p:pic>
        <p:nvPicPr>
          <p:cNvPr id="6" name="圖片 5"/>
          <p:cNvPicPr>
            <a:picLocks noChangeAspect="1"/>
          </p:cNvPicPr>
          <p:nvPr/>
        </p:nvPicPr>
        <p:blipFill>
          <a:blip r:embed="rId2"/>
          <a:stretch>
            <a:fillRect/>
          </a:stretch>
        </p:blipFill>
        <p:spPr>
          <a:xfrm>
            <a:off x="179512" y="2040136"/>
            <a:ext cx="8644630" cy="4053160"/>
          </a:xfrm>
          <a:prstGeom prst="rect">
            <a:avLst/>
          </a:prstGeom>
        </p:spPr>
      </p:pic>
    </p:spTree>
    <p:extLst>
      <p:ext uri="{BB962C8B-B14F-4D97-AF65-F5344CB8AC3E}">
        <p14:creationId xmlns:p14="http://schemas.microsoft.com/office/powerpoint/2010/main" val="2886570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Communication Protocol </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a:t>Rotational speed and direction are </a:t>
            </a:r>
            <a:r>
              <a:rPr lang="en-US" altLang="zh-TW" dirty="0" smtClean="0"/>
              <a:t>determined </a:t>
            </a:r>
            <a:r>
              <a:rPr lang="en-US" altLang="zh-TW" dirty="0"/>
              <a:t>by the </a:t>
            </a:r>
            <a:r>
              <a:rPr lang="en-US" altLang="zh-TW" dirty="0" smtClean="0"/>
              <a:t>duration </a:t>
            </a:r>
            <a:r>
              <a:rPr lang="en-US" altLang="zh-TW" dirty="0"/>
              <a:t>of a high pulse, </a:t>
            </a:r>
            <a:r>
              <a:rPr lang="en-US" altLang="zh-TW" dirty="0" smtClean="0"/>
              <a:t>in </a:t>
            </a:r>
            <a:r>
              <a:rPr lang="en-US" altLang="zh-TW" dirty="0"/>
              <a:t>the </a:t>
            </a:r>
            <a:r>
              <a:rPr lang="en-US" altLang="zh-TW" dirty="0" smtClean="0"/>
              <a:t>1.3</a:t>
            </a:r>
            <a:r>
              <a:rPr lang="en-US" altLang="zh-TW" dirty="0"/>
              <a:t> </a:t>
            </a:r>
            <a:r>
              <a:rPr lang="en-US" altLang="zh-TW" dirty="0" smtClean="0"/>
              <a:t>-1.7 </a:t>
            </a:r>
            <a:r>
              <a:rPr lang="en-US" altLang="zh-TW" dirty="0" err="1"/>
              <a:t>ms</a:t>
            </a:r>
            <a:r>
              <a:rPr lang="en-US" altLang="zh-TW" dirty="0"/>
              <a:t> </a:t>
            </a:r>
            <a:r>
              <a:rPr lang="en-US" altLang="zh-TW" dirty="0" smtClean="0"/>
              <a:t>range.</a:t>
            </a:r>
            <a:endParaRPr lang="en-US" altLang="zh-TW" dirty="0"/>
          </a:p>
          <a:p>
            <a:endParaRPr lang="en-US" altLang="zh-TW" dirty="0" smtClean="0"/>
          </a:p>
          <a:p>
            <a:r>
              <a:rPr lang="en-US" altLang="zh-TW" dirty="0" smtClean="0"/>
              <a:t>Maximum </a:t>
            </a:r>
            <a:r>
              <a:rPr lang="en-US" altLang="zh-TW" dirty="0"/>
              <a:t>RPM will vary with input </a:t>
            </a:r>
            <a:r>
              <a:rPr lang="en-US" altLang="zh-TW" dirty="0" smtClean="0"/>
              <a:t>voltage</a:t>
            </a:r>
          </a:p>
          <a:p>
            <a:r>
              <a:rPr lang="en-US" altLang="zh-TW" dirty="0" smtClean="0"/>
              <a:t>50 RPM </a:t>
            </a:r>
            <a:r>
              <a:rPr lang="en-US" altLang="zh-TW" dirty="0"/>
              <a:t>@ 5 V is typical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18</a:t>
            </a:fld>
            <a:endParaRPr lang="en-US" altLang="zh-TW"/>
          </a:p>
        </p:txBody>
      </p:sp>
    </p:spTree>
    <p:extLst>
      <p:ext uri="{BB962C8B-B14F-4D97-AF65-F5344CB8AC3E}">
        <p14:creationId xmlns:p14="http://schemas.microsoft.com/office/powerpoint/2010/main" val="1632423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t>
            </a:r>
            <a:r>
              <a:rPr lang="en-US" altLang="zh-TW" dirty="0" smtClean="0"/>
              <a:t>iming </a:t>
            </a:r>
            <a:r>
              <a:rPr lang="en-US" altLang="zh-TW" dirty="0"/>
              <a:t>diagram for a centered servo </a:t>
            </a:r>
            <a:br>
              <a:rPr lang="en-US" altLang="zh-TW" dirty="0"/>
            </a:br>
            <a:endParaRPr kumimoji="1" lang="zh-TW" altLang="en-US" dirty="0"/>
          </a:p>
        </p:txBody>
      </p:sp>
      <p:sp>
        <p:nvSpPr>
          <p:cNvPr id="3" name="內容版面配置區 2"/>
          <p:cNvSpPr>
            <a:spLocks noGrp="1"/>
          </p:cNvSpPr>
          <p:nvPr>
            <p:ph idx="1"/>
          </p:nvPr>
        </p:nvSpPr>
        <p:spPr/>
        <p:txBody>
          <a:bodyPr/>
          <a:lstStyle/>
          <a:p>
            <a:r>
              <a:rPr kumimoji="1" lang="en-US" altLang="zh-TW" dirty="0" smtClean="0"/>
              <a:t>Note that calibration is necessary</a:t>
            </a: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19</a:t>
            </a:fld>
            <a:endParaRPr lang="en-US" altLang="zh-TW"/>
          </a:p>
        </p:txBody>
      </p:sp>
      <p:pic>
        <p:nvPicPr>
          <p:cNvPr id="5" name="圖片 4"/>
          <p:cNvPicPr>
            <a:picLocks noChangeAspect="1"/>
          </p:cNvPicPr>
          <p:nvPr/>
        </p:nvPicPr>
        <p:blipFill>
          <a:blip r:embed="rId2"/>
          <a:stretch>
            <a:fillRect/>
          </a:stretch>
        </p:blipFill>
        <p:spPr>
          <a:xfrm>
            <a:off x="539552" y="2564904"/>
            <a:ext cx="8415108" cy="3256756"/>
          </a:xfrm>
          <a:prstGeom prst="rect">
            <a:avLst/>
          </a:prstGeom>
        </p:spPr>
      </p:pic>
    </p:spTree>
    <p:extLst>
      <p:ext uri="{BB962C8B-B14F-4D97-AF65-F5344CB8AC3E}">
        <p14:creationId xmlns:p14="http://schemas.microsoft.com/office/powerpoint/2010/main" val="2148373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Arial" charset="0"/>
              </a:rPr>
              <a:t>What makes a Servo</a:t>
            </a:r>
            <a:endParaRPr kumimoji="1" lang="zh-TW" altLang="en-US" dirty="0"/>
          </a:p>
        </p:txBody>
      </p:sp>
      <p:sp>
        <p:nvSpPr>
          <p:cNvPr id="3" name="內容版面配置區 2"/>
          <p:cNvSpPr>
            <a:spLocks noGrp="1"/>
          </p:cNvSpPr>
          <p:nvPr>
            <p:ph idx="1"/>
          </p:nvPr>
        </p:nvSpPr>
        <p:spPr/>
        <p:txBody>
          <a:bodyPr/>
          <a:lstStyle/>
          <a:p>
            <a:r>
              <a:rPr lang="en-US" altLang="zh-TW" dirty="0"/>
              <a:t>Servo motors and are constructed out of basic DC motors, by </a:t>
            </a:r>
            <a:r>
              <a:rPr lang="en-US" altLang="zh-TW" dirty="0" smtClean="0"/>
              <a:t>adding:</a:t>
            </a:r>
          </a:p>
          <a:p>
            <a:pPr lvl="1"/>
            <a:r>
              <a:rPr lang="en-US" altLang="zh-TW" dirty="0" smtClean="0"/>
              <a:t>some </a:t>
            </a:r>
            <a:r>
              <a:rPr lang="en-US" altLang="zh-TW" dirty="0"/>
              <a:t>gear </a:t>
            </a:r>
            <a:r>
              <a:rPr lang="en-US" altLang="zh-TW" dirty="0" smtClean="0"/>
              <a:t>reduction</a:t>
            </a:r>
          </a:p>
          <a:p>
            <a:pPr lvl="1"/>
            <a:r>
              <a:rPr lang="en-US" altLang="zh-TW" dirty="0" smtClean="0"/>
              <a:t>a </a:t>
            </a:r>
            <a:r>
              <a:rPr lang="en-US" altLang="zh-TW" dirty="0"/>
              <a:t>position sensor for the motor </a:t>
            </a:r>
            <a:r>
              <a:rPr lang="en-US" altLang="zh-TW" dirty="0" smtClean="0"/>
              <a:t>shaft</a:t>
            </a:r>
          </a:p>
          <a:p>
            <a:pPr lvl="1"/>
            <a:r>
              <a:rPr lang="en-US" altLang="zh-TW" dirty="0" smtClean="0"/>
              <a:t>an </a:t>
            </a:r>
            <a:r>
              <a:rPr lang="en-US" altLang="zh-TW" dirty="0"/>
              <a:t>electronic circuit that controls the motor's operation</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a:t>
            </a:fld>
            <a:endParaRPr lang="en-US" altLang="zh-TW"/>
          </a:p>
        </p:txBody>
      </p:sp>
      <p:pic>
        <p:nvPicPr>
          <p:cNvPr id="5" name="Picture 24" descr="r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59225" y="4378325"/>
            <a:ext cx="4041775" cy="24796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69475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t>
            </a:r>
            <a:r>
              <a:rPr lang="en-US" altLang="zh-TW" dirty="0" smtClean="0"/>
              <a:t>iming </a:t>
            </a:r>
            <a:r>
              <a:rPr lang="en-US" altLang="zh-TW" dirty="0"/>
              <a:t>diagram for a centered servo </a:t>
            </a:r>
            <a:br>
              <a:rPr lang="en-US" altLang="zh-TW" dirty="0"/>
            </a:br>
            <a:endParaRPr kumimoji="1" lang="zh-TW" altLang="en-US" dirty="0"/>
          </a:p>
        </p:txBody>
      </p:sp>
      <p:sp>
        <p:nvSpPr>
          <p:cNvPr id="3" name="內容版面配置區 2"/>
          <p:cNvSpPr>
            <a:spLocks noGrp="1"/>
          </p:cNvSpPr>
          <p:nvPr>
            <p:ph idx="1"/>
          </p:nvPr>
        </p:nvSpPr>
        <p:spPr/>
        <p:txBody>
          <a:bodyPr/>
          <a:lstStyle/>
          <a:p>
            <a:r>
              <a:rPr lang="en-US" altLang="zh-TW" dirty="0" smtClean="0"/>
              <a:t>As </a:t>
            </a:r>
            <a:r>
              <a:rPr lang="en-US" altLang="zh-TW" dirty="0"/>
              <a:t>the length of the pulse decreases from 1.5 </a:t>
            </a:r>
            <a:r>
              <a:rPr lang="en-US" altLang="zh-TW" dirty="0" err="1"/>
              <a:t>ms</a:t>
            </a:r>
            <a:r>
              <a:rPr lang="en-US" altLang="zh-TW" dirty="0"/>
              <a:t>, </a:t>
            </a:r>
            <a:r>
              <a:rPr lang="en-US" altLang="zh-TW" dirty="0" smtClean="0"/>
              <a:t>the </a:t>
            </a:r>
            <a:r>
              <a:rPr lang="en-US" altLang="zh-TW" dirty="0"/>
              <a:t>servo will gradually rotate faster in </a:t>
            </a:r>
            <a:r>
              <a:rPr lang="en-US" altLang="zh-TW" dirty="0" smtClean="0"/>
              <a:t>the </a:t>
            </a:r>
            <a:r>
              <a:rPr lang="en-US" altLang="zh-TW" dirty="0"/>
              <a:t>clockwise direction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20</a:t>
            </a:fld>
            <a:endParaRPr lang="en-US" altLang="zh-TW"/>
          </a:p>
        </p:txBody>
      </p:sp>
      <p:pic>
        <p:nvPicPr>
          <p:cNvPr id="7" name="圖片 6"/>
          <p:cNvPicPr>
            <a:picLocks noChangeAspect="1"/>
          </p:cNvPicPr>
          <p:nvPr/>
        </p:nvPicPr>
        <p:blipFill>
          <a:blip r:embed="rId2"/>
          <a:stretch>
            <a:fillRect/>
          </a:stretch>
        </p:blipFill>
        <p:spPr>
          <a:xfrm>
            <a:off x="395536" y="3209280"/>
            <a:ext cx="8199852" cy="3172048"/>
          </a:xfrm>
          <a:prstGeom prst="rect">
            <a:avLst/>
          </a:prstGeom>
        </p:spPr>
      </p:pic>
    </p:spTree>
    <p:extLst>
      <p:ext uri="{BB962C8B-B14F-4D97-AF65-F5344CB8AC3E}">
        <p14:creationId xmlns:p14="http://schemas.microsoft.com/office/powerpoint/2010/main" val="3653851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a:t>
            </a:r>
            <a:r>
              <a:rPr lang="en-US" altLang="zh-TW" dirty="0" smtClean="0"/>
              <a:t>iming </a:t>
            </a:r>
            <a:r>
              <a:rPr lang="en-US" altLang="zh-TW" dirty="0"/>
              <a:t>diagram </a:t>
            </a:r>
            <a:r>
              <a:rPr lang="en-US" altLang="zh-TW" dirty="0" smtClean="0"/>
              <a:t>for Rotating Counter-clockwise</a:t>
            </a:r>
            <a:endParaRPr kumimoji="1" lang="zh-TW" altLang="en-US" dirty="0"/>
          </a:p>
        </p:txBody>
      </p:sp>
      <p:sp>
        <p:nvSpPr>
          <p:cNvPr id="3" name="內容版面配置區 2"/>
          <p:cNvSpPr>
            <a:spLocks noGrp="1"/>
          </p:cNvSpPr>
          <p:nvPr>
            <p:ph idx="1"/>
          </p:nvPr>
        </p:nvSpPr>
        <p:spPr/>
        <p:txBody>
          <a:bodyPr/>
          <a:lstStyle/>
          <a:p>
            <a:r>
              <a:rPr lang="en-US" altLang="zh-TW" dirty="0"/>
              <a:t>A</a:t>
            </a:r>
            <a:r>
              <a:rPr lang="en-US" altLang="zh-TW" dirty="0" smtClean="0"/>
              <a:t>s </a:t>
            </a:r>
            <a:r>
              <a:rPr lang="en-US" altLang="zh-TW" dirty="0"/>
              <a:t>the length of the pulse increases from 1.5 </a:t>
            </a:r>
            <a:r>
              <a:rPr lang="en-US" altLang="zh-TW" dirty="0" err="1"/>
              <a:t>ms</a:t>
            </a:r>
            <a:r>
              <a:rPr lang="en-US" altLang="zh-TW" dirty="0"/>
              <a:t>, the servo will gradually rotate faster in the counter-clockwise direction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21</a:t>
            </a:fld>
            <a:endParaRPr lang="en-US" altLang="zh-TW"/>
          </a:p>
        </p:txBody>
      </p:sp>
      <p:pic>
        <p:nvPicPr>
          <p:cNvPr id="5" name="圖片 4"/>
          <p:cNvPicPr>
            <a:picLocks noChangeAspect="1"/>
          </p:cNvPicPr>
          <p:nvPr/>
        </p:nvPicPr>
        <p:blipFill>
          <a:blip r:embed="rId2"/>
          <a:stretch>
            <a:fillRect/>
          </a:stretch>
        </p:blipFill>
        <p:spPr>
          <a:xfrm>
            <a:off x="393993" y="3212976"/>
            <a:ext cx="8426479" cy="3096344"/>
          </a:xfrm>
          <a:prstGeom prst="rect">
            <a:avLst/>
          </a:prstGeom>
        </p:spPr>
      </p:pic>
    </p:spTree>
    <p:extLst>
      <p:ext uri="{BB962C8B-B14F-4D97-AF65-F5344CB8AC3E}">
        <p14:creationId xmlns:p14="http://schemas.microsoft.com/office/powerpoint/2010/main" val="2564440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2"/>
          <p:cNvSpPr txBox="1">
            <a:spLocks/>
          </p:cNvSpPr>
          <p:nvPr/>
        </p:nvSpPr>
        <p:spPr bwMode="auto">
          <a:xfrm>
            <a:off x="609600" y="1871663"/>
            <a:ext cx="8229600" cy="44116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charset="0"/>
              <a:buChar char="l"/>
              <a:defRPr kumimoji="1" sz="3000">
                <a:solidFill>
                  <a:schemeClr val="tx1"/>
                </a:solidFill>
                <a:latin typeface="+mn-lt"/>
                <a:ea typeface="+mn-ea"/>
                <a:cs typeface="新細明體"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a:lstStyle>
          <a:p>
            <a:r>
              <a:rPr lang="en-US" altLang="zh-TW" dirty="0" smtClean="0"/>
              <a:t>To measure the travelled distance of a wheel</a:t>
            </a:r>
          </a:p>
          <a:p>
            <a:endParaRPr lang="zh-TW" altLang="en-US" dirty="0"/>
          </a:p>
        </p:txBody>
      </p:sp>
      <p:sp>
        <p:nvSpPr>
          <p:cNvPr id="2" name="標題 1"/>
          <p:cNvSpPr>
            <a:spLocks noGrp="1"/>
          </p:cNvSpPr>
          <p:nvPr>
            <p:ph type="title"/>
          </p:nvPr>
        </p:nvSpPr>
        <p:spPr/>
        <p:txBody>
          <a:bodyPr/>
          <a:lstStyle/>
          <a:p>
            <a:r>
              <a:rPr kumimoji="1" lang="en-US" altLang="zh-TW" dirty="0" smtClean="0"/>
              <a:t>BOE-BOT Digital Encoder</a:t>
            </a: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22</a:t>
            </a:fld>
            <a:endParaRPr lang="en-US" altLang="zh-TW"/>
          </a:p>
        </p:txBody>
      </p:sp>
      <p:pic>
        <p:nvPicPr>
          <p:cNvPr id="7" name="內容版面配置區 6"/>
          <p:cNvPicPr>
            <a:picLocks noGrp="1" noChangeAspect="1"/>
          </p:cNvPicPr>
          <p:nvPr>
            <p:ph idx="1"/>
          </p:nvPr>
        </p:nvPicPr>
        <p:blipFill rotWithShape="1">
          <a:blip r:embed="rId2"/>
          <a:srcRect l="-8916" t="-15556" r="-16667" b="-11223"/>
          <a:stretch/>
        </p:blipFill>
        <p:spPr>
          <a:xfrm>
            <a:off x="467544" y="2636912"/>
            <a:ext cx="8229600" cy="4411662"/>
          </a:xfrm>
        </p:spPr>
      </p:pic>
    </p:spTree>
    <p:extLst>
      <p:ext uri="{BB962C8B-B14F-4D97-AF65-F5344CB8AC3E}">
        <p14:creationId xmlns:p14="http://schemas.microsoft.com/office/powerpoint/2010/main" val="316107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Encoder Operations</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The sensors emit infrared light and look for its return from a reflective surface. </a:t>
            </a:r>
            <a:endParaRPr lang="en-US" altLang="zh-TW" dirty="0" smtClean="0"/>
          </a:p>
          <a:p>
            <a:pPr lvl="1"/>
            <a:r>
              <a:rPr lang="en-US" altLang="zh-TW" dirty="0" smtClean="0"/>
              <a:t>They </a:t>
            </a:r>
            <a:r>
              <a:rPr lang="en-US" altLang="zh-TW" dirty="0"/>
              <a:t>are calibrated for optimal sensing of surfaces a few millimeters away. </a:t>
            </a:r>
            <a:endParaRPr lang="en-US" altLang="zh-TW" dirty="0" smtClean="0"/>
          </a:p>
          <a:p>
            <a:r>
              <a:rPr lang="en-US" altLang="zh-TW" dirty="0" smtClean="0"/>
              <a:t>The </a:t>
            </a:r>
            <a:r>
              <a:rPr lang="en-US" altLang="zh-TW" dirty="0" err="1"/>
              <a:t>Boe</a:t>
            </a:r>
            <a:r>
              <a:rPr lang="en-US" altLang="zh-TW" dirty="0"/>
              <a:t>-Bot's wheels, even though they are black, reflect sufficient IR to cause the sensors to respond. </a:t>
            </a:r>
            <a:endParaRPr lang="en-US" altLang="zh-TW" dirty="0" smtClean="0"/>
          </a:p>
          <a:p>
            <a:pPr lvl="1"/>
            <a:r>
              <a:rPr lang="en-US" altLang="zh-TW" dirty="0" smtClean="0"/>
              <a:t>When </a:t>
            </a:r>
            <a:r>
              <a:rPr lang="en-US" altLang="zh-TW" dirty="0"/>
              <a:t>a sensor "sees" part of a wheel, it pulls its output low. </a:t>
            </a:r>
            <a:endParaRPr lang="en-US" altLang="zh-TW" dirty="0" smtClean="0"/>
          </a:p>
          <a:p>
            <a:pPr lvl="1"/>
            <a:r>
              <a:rPr lang="en-US" altLang="zh-TW" dirty="0" smtClean="0"/>
              <a:t>When </a:t>
            </a:r>
            <a:r>
              <a:rPr lang="en-US" altLang="zh-TW" dirty="0"/>
              <a:t>it's looking through a hole, its output floats, and the </a:t>
            </a:r>
            <a:r>
              <a:rPr lang="en-US" altLang="zh-TW" dirty="0" err="1"/>
              <a:t>pullup</a:t>
            </a:r>
            <a:r>
              <a:rPr lang="en-US" altLang="zh-TW" dirty="0"/>
              <a:t> resistor pulls it high.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23</a:t>
            </a:fld>
            <a:endParaRPr lang="en-US" altLang="zh-TW"/>
          </a:p>
        </p:txBody>
      </p:sp>
    </p:spTree>
    <p:extLst>
      <p:ext uri="{BB962C8B-B14F-4D97-AF65-F5344CB8AC3E}">
        <p14:creationId xmlns:p14="http://schemas.microsoft.com/office/powerpoint/2010/main" val="212402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IR Sensor</a:t>
            </a:r>
            <a:endParaRPr kumimoji="1" lang="zh-TW" altLang="en-US" dirty="0"/>
          </a:p>
        </p:txBody>
      </p:sp>
      <p:sp>
        <p:nvSpPr>
          <p:cNvPr id="3" name="內容版面配置區 2"/>
          <p:cNvSpPr>
            <a:spLocks noGrp="1"/>
          </p:cNvSpPr>
          <p:nvPr>
            <p:ph idx="1"/>
          </p:nvPr>
        </p:nvSpPr>
        <p:spPr/>
        <p:txBody>
          <a:bodyPr/>
          <a:lstStyle/>
          <a:p>
            <a:r>
              <a:rPr lang="en-US" altLang="zh-TW" dirty="0"/>
              <a:t>Because the sensors emit and detect only modulated IR (at about 7.8 kHz) they are relatively insensitive to ambient light. </a:t>
            </a:r>
            <a:endParaRPr lang="en-US" altLang="zh-TW" dirty="0" smtClean="0"/>
          </a:p>
          <a:p>
            <a:r>
              <a:rPr lang="en-US" altLang="zh-TW" dirty="0" smtClean="0"/>
              <a:t>Be </a:t>
            </a:r>
            <a:r>
              <a:rPr lang="en-US" altLang="zh-TW" dirty="0"/>
              <a:t>aware, though, that some fluorescent fixtures may also emit light at this frequency and could interfere with their operation.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24</a:t>
            </a:fld>
            <a:endParaRPr lang="en-US" altLang="zh-TW"/>
          </a:p>
        </p:txBody>
      </p:sp>
    </p:spTree>
    <p:extLst>
      <p:ext uri="{BB962C8B-B14F-4D97-AF65-F5344CB8AC3E}">
        <p14:creationId xmlns:p14="http://schemas.microsoft.com/office/powerpoint/2010/main" val="247365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Sensor Output Signals</a:t>
            </a:r>
            <a:endParaRPr kumimoji="1" lang="zh-TW" altLang="en-US" dirty="0"/>
          </a:p>
        </p:txBody>
      </p:sp>
      <p:sp>
        <p:nvSpPr>
          <p:cNvPr id="3" name="內容版面配置區 2"/>
          <p:cNvSpPr>
            <a:spLocks noGrp="1"/>
          </p:cNvSpPr>
          <p:nvPr>
            <p:ph idx="1"/>
          </p:nvPr>
        </p:nvSpPr>
        <p:spPr/>
        <p:txBody>
          <a:bodyPr/>
          <a:lstStyle/>
          <a:p>
            <a:r>
              <a:rPr lang="en-US" altLang="zh-TW" dirty="0"/>
              <a:t>As a </a:t>
            </a:r>
            <a:r>
              <a:rPr lang="en-US" altLang="zh-TW" dirty="0" err="1"/>
              <a:t>Boe</a:t>
            </a:r>
            <a:r>
              <a:rPr lang="en-US" altLang="zh-TW" dirty="0"/>
              <a:t>-Bot wheel turns, the sensor will see an alternating pattern of hole - no hole - hole - no hole, etc. </a:t>
            </a: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25</a:t>
            </a:fld>
            <a:endParaRPr lang="en-US" altLang="zh-TW"/>
          </a:p>
        </p:txBody>
      </p:sp>
      <p:pic>
        <p:nvPicPr>
          <p:cNvPr id="5" name="圖片 4"/>
          <p:cNvPicPr>
            <a:picLocks noChangeAspect="1"/>
          </p:cNvPicPr>
          <p:nvPr/>
        </p:nvPicPr>
        <p:blipFill>
          <a:blip r:embed="rId2"/>
          <a:stretch>
            <a:fillRect/>
          </a:stretch>
        </p:blipFill>
        <p:spPr>
          <a:xfrm>
            <a:off x="1979712" y="3140968"/>
            <a:ext cx="4955790" cy="3643963"/>
          </a:xfrm>
          <a:prstGeom prst="rect">
            <a:avLst/>
          </a:prstGeom>
        </p:spPr>
      </p:pic>
      <p:sp>
        <p:nvSpPr>
          <p:cNvPr id="6" name="矩形 5"/>
          <p:cNvSpPr/>
          <p:nvPr/>
        </p:nvSpPr>
        <p:spPr>
          <a:xfrm>
            <a:off x="179512" y="3789040"/>
            <a:ext cx="3168352" cy="1631216"/>
          </a:xfrm>
          <a:prstGeom prst="rect">
            <a:avLst/>
          </a:prstGeom>
        </p:spPr>
        <p:txBody>
          <a:bodyPr wrap="square">
            <a:spAutoFit/>
          </a:bodyPr>
          <a:lstStyle/>
          <a:p>
            <a:r>
              <a:rPr lang="en-US" altLang="zh-TW" sz="2000" dirty="0"/>
              <a:t>each edge of the square wave will mark an increment of travel slightly more than 1/2 inch (1.27 cm)</a:t>
            </a:r>
            <a:endParaRPr lang="zh-TW" altLang="en-US" sz="2000" dirty="0"/>
          </a:p>
        </p:txBody>
      </p:sp>
    </p:spTree>
    <p:extLst>
      <p:ext uri="{BB962C8B-B14F-4D97-AF65-F5344CB8AC3E}">
        <p14:creationId xmlns:p14="http://schemas.microsoft.com/office/powerpoint/2010/main" val="428939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Uncertainty and Errors</a:t>
            </a:r>
            <a:endParaRPr kumimoji="1" lang="zh-TW" altLang="en-US" dirty="0"/>
          </a:p>
        </p:txBody>
      </p:sp>
      <p:sp>
        <p:nvSpPr>
          <p:cNvPr id="3" name="內容版面配置區 2"/>
          <p:cNvSpPr>
            <a:spLocks noGrp="1"/>
          </p:cNvSpPr>
          <p:nvPr>
            <p:ph idx="1"/>
          </p:nvPr>
        </p:nvSpPr>
        <p:spPr/>
        <p:txBody>
          <a:bodyPr/>
          <a:lstStyle/>
          <a:p>
            <a:r>
              <a:rPr lang="en-US" altLang="zh-TW" dirty="0"/>
              <a:t>W</a:t>
            </a:r>
            <a:r>
              <a:rPr lang="en-US" altLang="zh-TW" dirty="0" smtClean="0"/>
              <a:t>heel </a:t>
            </a:r>
            <a:r>
              <a:rPr lang="en-US" altLang="zh-TW" dirty="0"/>
              <a:t>encoders are never perfect </a:t>
            </a:r>
          </a:p>
          <a:p>
            <a:r>
              <a:rPr lang="en-US" altLang="zh-TW" dirty="0"/>
              <a:t>Uncertainties in the effective wheel diameters can lead to position errors. </a:t>
            </a:r>
            <a:endParaRPr lang="en-US" altLang="zh-TW" dirty="0" smtClean="0"/>
          </a:p>
          <a:p>
            <a:r>
              <a:rPr lang="en-US" altLang="zh-TW" dirty="0" smtClean="0"/>
              <a:t>Further </a:t>
            </a:r>
            <a:r>
              <a:rPr lang="en-US" altLang="zh-TW" dirty="0"/>
              <a:t>uncertainties in effective wheel spacing during turns can result in direction errors. </a:t>
            </a:r>
          </a:p>
          <a:p>
            <a:r>
              <a:rPr lang="en-US" altLang="zh-TW" dirty="0"/>
              <a:t>S</a:t>
            </a:r>
            <a:r>
              <a:rPr lang="en-US" altLang="zh-TW" dirty="0" smtClean="0"/>
              <a:t>mall </a:t>
            </a:r>
            <a:r>
              <a:rPr lang="en-US" altLang="zh-TW" dirty="0"/>
              <a:t>position and direction errors have a way of accumulating quickly </a:t>
            </a:r>
          </a:p>
          <a:p>
            <a:r>
              <a:rPr kumimoji="1" lang="en-US" altLang="zh-TW" dirty="0" smtClean="0"/>
              <a:t>May need calibration periodically.</a:t>
            </a: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26</a:t>
            </a:fld>
            <a:endParaRPr lang="en-US" altLang="zh-TW"/>
          </a:p>
        </p:txBody>
      </p:sp>
    </p:spTree>
    <p:extLst>
      <p:ext uri="{BB962C8B-B14F-4D97-AF65-F5344CB8AC3E}">
        <p14:creationId xmlns:p14="http://schemas.microsoft.com/office/powerpoint/2010/main" val="356516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Sensor Connections</a:t>
            </a:r>
            <a:endParaRPr kumimoji="1" lang="zh-TW" altLang="en-US" dirty="0"/>
          </a:p>
        </p:txBody>
      </p:sp>
      <p:pic>
        <p:nvPicPr>
          <p:cNvPr id="5" name="內容版面配置區 4"/>
          <p:cNvPicPr>
            <a:picLocks noGrp="1" noChangeAspect="1"/>
          </p:cNvPicPr>
          <p:nvPr>
            <p:ph idx="1"/>
          </p:nvPr>
        </p:nvPicPr>
        <p:blipFill rotWithShape="1">
          <a:blip r:embed="rId2"/>
          <a:srcRect l="-15561" t="-3068" r="-32723" b="-1846"/>
          <a:stretch/>
        </p:blipFill>
        <p:spPr>
          <a:xfrm>
            <a:off x="457200" y="1719262"/>
            <a:ext cx="8229600" cy="5049837"/>
          </a:xfrm>
        </p:spPr>
      </p:pic>
      <p:sp>
        <p:nvSpPr>
          <p:cNvPr id="4" name="投影片編號版面配置區 3"/>
          <p:cNvSpPr>
            <a:spLocks noGrp="1"/>
          </p:cNvSpPr>
          <p:nvPr>
            <p:ph type="sldNum" sz="quarter" idx="12"/>
          </p:nvPr>
        </p:nvSpPr>
        <p:spPr/>
        <p:txBody>
          <a:bodyPr/>
          <a:lstStyle/>
          <a:p>
            <a:fld id="{EE23F7B6-33D0-634E-964B-BCCC22BAD8C0}" type="slidenum">
              <a:rPr lang="en-US" altLang="zh-TW" smtClean="0"/>
              <a:pPr/>
              <a:t>27</a:t>
            </a:fld>
            <a:endParaRPr lang="en-US" altLang="zh-TW"/>
          </a:p>
        </p:txBody>
      </p:sp>
    </p:spTree>
    <p:extLst>
      <p:ext uri="{BB962C8B-B14F-4D97-AF65-F5344CB8AC3E}">
        <p14:creationId xmlns:p14="http://schemas.microsoft.com/office/powerpoint/2010/main" val="336062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Servo </a:t>
            </a:r>
            <a:r>
              <a:rPr kumimoji="1" lang="en-US" altLang="zh-TW" dirty="0" smtClean="0"/>
              <a:t>Characteristics</a:t>
            </a:r>
            <a:endParaRPr kumimoji="1"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They are typically rated by torque and speed. </a:t>
            </a:r>
          </a:p>
          <a:p>
            <a:pPr lvl="1"/>
            <a:r>
              <a:rPr lang="en-US" altLang="zh-TW" dirty="0"/>
              <a:t>A servo rated 40 ounce-in/.21 means that at 1 inch from the hub, the servo can exert 40 ounces of force and move 60 </a:t>
            </a:r>
            <a:r>
              <a:rPr lang="en-US" altLang="zh-TW" dirty="0" err="1"/>
              <a:t>deg</a:t>
            </a:r>
            <a:r>
              <a:rPr lang="en-US" altLang="zh-TW" dirty="0"/>
              <a:t> in 0.21 sec.</a:t>
            </a:r>
          </a:p>
          <a:p>
            <a:r>
              <a:rPr lang="en-US" altLang="zh-TW" dirty="0"/>
              <a:t>Servos </a:t>
            </a:r>
            <a:r>
              <a:rPr lang="en-US" altLang="zh-TW" dirty="0" smtClean="0"/>
              <a:t>are </a:t>
            </a:r>
            <a:r>
              <a:rPr lang="en-US" altLang="zh-TW" dirty="0"/>
              <a:t>extremely useful in robotics. </a:t>
            </a:r>
            <a:endParaRPr lang="en-US" altLang="zh-TW" dirty="0" smtClean="0"/>
          </a:p>
          <a:p>
            <a:r>
              <a:rPr lang="en-US" altLang="zh-TW" dirty="0" smtClean="0"/>
              <a:t>The motors </a:t>
            </a:r>
            <a:r>
              <a:rPr lang="en-US" altLang="zh-TW" dirty="0"/>
              <a:t>draws power proportional to the mechanical load. </a:t>
            </a:r>
            <a:endParaRPr lang="en-US" altLang="zh-TW" dirty="0" smtClean="0"/>
          </a:p>
          <a:p>
            <a:pPr lvl="1"/>
            <a:r>
              <a:rPr lang="en-US" altLang="zh-TW" dirty="0"/>
              <a:t>The amount of power applied to the motor is proportional to the distance it needs to travel. So, if the shaft needs to turn a large distance, the motor will run at full speed. If it needs to turn only a small amount, the motor will run at a slower speed. This is called proportional control. </a:t>
            </a:r>
          </a:p>
          <a:p>
            <a:pPr lvl="1"/>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3</a:t>
            </a:fld>
            <a:endParaRPr lang="en-US" altLang="zh-TW"/>
          </a:p>
        </p:txBody>
      </p:sp>
    </p:spTree>
    <p:extLst>
      <p:ext uri="{BB962C8B-B14F-4D97-AF65-F5344CB8AC3E}">
        <p14:creationId xmlns:p14="http://schemas.microsoft.com/office/powerpoint/2010/main" val="79354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000" dirty="0" smtClean="0">
                <a:latin typeface="Arial" charset="0"/>
              </a:rPr>
              <a:t>Potentiometer Feedback Control</a:t>
            </a:r>
            <a:endParaRPr kumimoji="1" lang="zh-TW" altLang="en-US" dirty="0"/>
          </a:p>
        </p:txBody>
      </p:sp>
      <p:sp>
        <p:nvSpPr>
          <p:cNvPr id="3" name="內容版面配置區 2"/>
          <p:cNvSpPr>
            <a:spLocks noGrp="1"/>
          </p:cNvSpPr>
          <p:nvPr>
            <p:ph idx="1"/>
          </p:nvPr>
        </p:nvSpPr>
        <p:spPr/>
        <p:txBody>
          <a:bodyPr>
            <a:normAutofit fontScale="85000" lnSpcReduction="10000"/>
          </a:bodyPr>
          <a:lstStyle/>
          <a:p>
            <a:pPr eaLnBrk="1" hangingPunct="1">
              <a:lnSpc>
                <a:spcPct val="90000"/>
              </a:lnSpc>
            </a:pPr>
            <a:r>
              <a:rPr lang="en-US" altLang="zh-TW" sz="3200" dirty="0" smtClean="0">
                <a:latin typeface="Arial" charset="0"/>
              </a:rPr>
              <a:t>The </a:t>
            </a:r>
            <a:r>
              <a:rPr lang="en-US" altLang="zh-TW" sz="3200" dirty="0">
                <a:latin typeface="Arial" charset="0"/>
              </a:rPr>
              <a:t>potentiometer allows the control circuitry to monitor the current angle of the servo motor. </a:t>
            </a:r>
            <a:endParaRPr lang="en-US" altLang="zh-TW" sz="3200" dirty="0" smtClean="0">
              <a:latin typeface="Arial" charset="0"/>
            </a:endParaRPr>
          </a:p>
          <a:p>
            <a:pPr lvl="1" eaLnBrk="1" hangingPunct="1">
              <a:lnSpc>
                <a:spcPct val="90000"/>
              </a:lnSpc>
            </a:pPr>
            <a:r>
              <a:rPr lang="en-US" altLang="zh-TW" sz="2800" dirty="0" smtClean="0">
                <a:latin typeface="Arial" charset="0"/>
              </a:rPr>
              <a:t>The </a:t>
            </a:r>
            <a:r>
              <a:rPr lang="en-US" altLang="zh-TW" sz="2800" dirty="0">
                <a:latin typeface="Arial" charset="0"/>
              </a:rPr>
              <a:t>motor, through a series of gears, turns the output shaft and the potentiometer simultaneously. </a:t>
            </a:r>
            <a:endParaRPr lang="en-US" altLang="zh-TW" sz="2800" dirty="0" smtClean="0">
              <a:latin typeface="Arial" charset="0"/>
            </a:endParaRPr>
          </a:p>
          <a:p>
            <a:pPr lvl="1" eaLnBrk="1" hangingPunct="1">
              <a:lnSpc>
                <a:spcPct val="90000"/>
              </a:lnSpc>
            </a:pPr>
            <a:r>
              <a:rPr lang="en-US" altLang="zh-TW" sz="2800" dirty="0" smtClean="0">
                <a:latin typeface="Arial" charset="0"/>
              </a:rPr>
              <a:t>The </a:t>
            </a:r>
            <a:r>
              <a:rPr lang="en-US" altLang="zh-TW" sz="2800" dirty="0">
                <a:latin typeface="Arial" charset="0"/>
              </a:rPr>
              <a:t>potentiometer is fed into the servo control circuit and when the control circuit detects that the position is correct, it stops the motor. If the control circuit detects that the angle is not correct, it will turn the motor the correct direction until the angle is correct. </a:t>
            </a:r>
            <a:endParaRPr lang="en-US" altLang="zh-TW" sz="2800" dirty="0" smtClean="0">
              <a:latin typeface="Arial" charset="0"/>
            </a:endParaRPr>
          </a:p>
          <a:p>
            <a:pPr lvl="1" eaLnBrk="1" hangingPunct="1">
              <a:lnSpc>
                <a:spcPct val="90000"/>
              </a:lnSpc>
            </a:pPr>
            <a:r>
              <a:rPr lang="en-US" altLang="zh-TW" sz="2800" dirty="0" smtClean="0">
                <a:latin typeface="Arial" charset="0"/>
              </a:rPr>
              <a:t>Normally </a:t>
            </a:r>
            <a:r>
              <a:rPr lang="en-US" altLang="zh-TW" sz="2800" dirty="0">
                <a:latin typeface="Arial" charset="0"/>
              </a:rPr>
              <a:t>a servo is used to control an angular motion of between 0 and 180 degrees. It is not mechanically capable (unless modified) of turning any farther due to the mechanical stop build on to the main output gear.</a:t>
            </a:r>
          </a:p>
          <a:p>
            <a:pPr lvl="1" eaLnBrk="1" hangingPunct="1">
              <a:lnSpc>
                <a:spcPct val="90000"/>
              </a:lnSpc>
            </a:pPr>
            <a:endParaRPr lang="en-US" altLang="zh-TW" sz="2800" dirty="0">
              <a:latin typeface="Arial" charset="0"/>
            </a:endParaRPr>
          </a:p>
          <a:p>
            <a:pPr eaLnBrk="1" hangingPunct="1">
              <a:lnSpc>
                <a:spcPct val="90000"/>
              </a:lnSpc>
            </a:pPr>
            <a:endParaRPr lang="zh-TW" altLang="en-US" sz="3200" dirty="0">
              <a:latin typeface="Verdana" charset="0"/>
            </a:endParaRPr>
          </a:p>
          <a:p>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4</a:t>
            </a:fld>
            <a:endParaRPr lang="en-US" altLang="zh-TW"/>
          </a:p>
        </p:txBody>
      </p:sp>
    </p:spTree>
    <p:extLst>
      <p:ext uri="{BB962C8B-B14F-4D97-AF65-F5344CB8AC3E}">
        <p14:creationId xmlns:p14="http://schemas.microsoft.com/office/powerpoint/2010/main" val="249590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a:latin typeface="Arial" charset="0"/>
              </a:rPr>
              <a:t>Feed-back loop</a:t>
            </a:r>
          </a:p>
        </p:txBody>
      </p:sp>
      <p:sp>
        <p:nvSpPr>
          <p:cNvPr id="5123" name="Rectangle 3"/>
          <p:cNvSpPr>
            <a:spLocks noGrp="1" noChangeArrowheads="1"/>
          </p:cNvSpPr>
          <p:nvPr>
            <p:ph type="body" idx="1"/>
          </p:nvPr>
        </p:nvSpPr>
        <p:spPr>
          <a:xfrm>
            <a:off x="914400" y="2286000"/>
            <a:ext cx="2209800" cy="649288"/>
          </a:xfrm>
        </p:spPr>
        <p:txBody>
          <a:bodyPr/>
          <a:lstStyle/>
          <a:p>
            <a:pPr eaLnBrk="1" hangingPunct="1">
              <a:buFont typeface="Wingdings" charset="0"/>
              <a:buNone/>
            </a:pPr>
            <a:r>
              <a:rPr lang="en-US" altLang="zh-TW">
                <a:latin typeface="Verdana" charset="0"/>
              </a:rPr>
              <a:t>open-loop</a:t>
            </a:r>
          </a:p>
        </p:txBody>
      </p:sp>
      <p:pic>
        <p:nvPicPr>
          <p:cNvPr id="5124" name="Picture 4" descr="openl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841500"/>
            <a:ext cx="3810000" cy="224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5" name="Picture 5" descr="close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267200"/>
            <a:ext cx="3895725" cy="226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6" name="Rectangle 6"/>
          <p:cNvSpPr>
            <a:spLocks noChangeArrowheads="1"/>
          </p:cNvSpPr>
          <p:nvPr/>
        </p:nvSpPr>
        <p:spPr bwMode="auto">
          <a:xfrm>
            <a:off x="762000" y="4953000"/>
            <a:ext cx="2438400" cy="649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Clr>
                <a:schemeClr val="tx2"/>
              </a:buClr>
              <a:buSzPct val="70000"/>
              <a:buFont typeface="Wingdings" charset="0"/>
              <a:buNone/>
            </a:pPr>
            <a:r>
              <a:rPr lang="en-US" altLang="zh-TW" sz="2900" b="0" dirty="0"/>
              <a:t>closed-loop</a:t>
            </a:r>
          </a:p>
        </p:txBody>
      </p:sp>
    </p:spTree>
    <p:extLst>
      <p:ext uri="{BB962C8B-B14F-4D97-AF65-F5344CB8AC3E}">
        <p14:creationId xmlns:p14="http://schemas.microsoft.com/office/powerpoint/2010/main" val="163403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smtClean="0"/>
              <a:t>Hitec</a:t>
            </a:r>
            <a:r>
              <a:rPr lang="en-US" altLang="zh-TW" dirty="0"/>
              <a:t> HS-311 </a:t>
            </a:r>
            <a:r>
              <a:rPr lang="en-US" altLang="zh-TW" dirty="0" smtClean="0"/>
              <a:t>Servo</a:t>
            </a:r>
            <a:endParaRPr kumimoji="1"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749425450"/>
              </p:ext>
            </p:extLst>
          </p:nvPr>
        </p:nvGraphicFramePr>
        <p:xfrm>
          <a:off x="251520" y="1689609"/>
          <a:ext cx="8424936" cy="5073935"/>
        </p:xfrm>
        <a:graphic>
          <a:graphicData uri="http://schemas.openxmlformats.org/drawingml/2006/table">
            <a:tbl>
              <a:tblPr/>
              <a:tblGrid>
                <a:gridCol w="3266258"/>
                <a:gridCol w="5158678"/>
              </a:tblGrid>
              <a:tr h="260649">
                <a:tc>
                  <a:txBody>
                    <a:bodyPr/>
                    <a:lstStyle/>
                    <a:p>
                      <a:pPr algn="l" fontAlgn="t"/>
                      <a:r>
                        <a:rPr lang="en-US" sz="1600" b="1">
                          <a:effectLst/>
                          <a:cs typeface="+mn-cs"/>
                        </a:rPr>
                        <a:t>Dimensions</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mr-IN" sz="1600" b="0">
                          <a:effectLst/>
                          <a:cs typeface="+mn-cs"/>
                        </a:rPr>
                        <a:t>1.57" x 0.78" x 1.43" (39.88 x 19.81 x 36.32mm)</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143844">
                <a:tc>
                  <a:txBody>
                    <a:bodyPr/>
                    <a:lstStyle/>
                    <a:p>
                      <a:pPr algn="l" fontAlgn="t"/>
                      <a:r>
                        <a:rPr lang="en-US" sz="1600" b="1">
                          <a:effectLst/>
                          <a:cs typeface="+mn-cs"/>
                        </a:rPr>
                        <a:t>Product Weight</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1.52oz (43g)</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Output Shaft Style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en-US" sz="1600" b="0">
                          <a:effectLst/>
                          <a:cs typeface="+mn-cs"/>
                        </a:rPr>
                        <a:t>24 tooth (</a:t>
                      </a:r>
                      <a:r>
                        <a:rPr lang="en-US" sz="1600" b="0" u="sng">
                          <a:solidFill>
                            <a:srgbClr val="003CFF"/>
                          </a:solidFill>
                          <a:effectLst/>
                          <a:cs typeface="+mn-cs"/>
                          <a:hlinkClick r:id="rId2" tooltip="Servo Spline Sizes Expained"/>
                        </a:rPr>
                        <a:t>C1</a:t>
                      </a:r>
                      <a:r>
                        <a:rPr lang="en-US" sz="1600" b="0">
                          <a:effectLst/>
                          <a:cs typeface="+mn-cs"/>
                        </a:rPr>
                        <a:t>) spline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143844">
                <a:tc>
                  <a:txBody>
                    <a:bodyPr/>
                    <a:lstStyle/>
                    <a:p>
                      <a:pPr algn="l" fontAlgn="t"/>
                      <a:r>
                        <a:rPr lang="en-US" sz="1600" b="1">
                          <a:effectLst/>
                          <a:cs typeface="+mn-cs"/>
                        </a:rPr>
                        <a:t>Voltage Range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4.8V - 6.0V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No-Load Speed (4.8V)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mr-IN" sz="1600" b="0">
                          <a:effectLst/>
                          <a:cs typeface="+mn-cs"/>
                        </a:rPr>
                        <a:t>0.19sec/60°</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260649">
                <a:tc>
                  <a:txBody>
                    <a:bodyPr/>
                    <a:lstStyle/>
                    <a:p>
                      <a:pPr algn="l" fontAlgn="t"/>
                      <a:r>
                        <a:rPr lang="en-US" sz="1600" b="1">
                          <a:effectLst/>
                          <a:cs typeface="+mn-cs"/>
                        </a:rPr>
                        <a:t>No-Load Speed (6.0V)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0.15sec/60°</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Stall Torque (4.8V)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mr-IN" sz="1600" b="0">
                          <a:effectLst/>
                          <a:cs typeface="+mn-cs"/>
                        </a:rPr>
                        <a:t>42 oz/in (3.0 kg/cm)</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260649">
                <a:tc>
                  <a:txBody>
                    <a:bodyPr/>
                    <a:lstStyle/>
                    <a:p>
                      <a:pPr algn="l" fontAlgn="t"/>
                      <a:r>
                        <a:rPr lang="en-US" sz="1600" b="1">
                          <a:effectLst/>
                          <a:cs typeface="+mn-cs"/>
                        </a:rPr>
                        <a:t>Stall Torque (6.0V)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51 oz/in (3.7 kg/cm)</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377455">
                <a:tc>
                  <a:txBody>
                    <a:bodyPr/>
                    <a:lstStyle/>
                    <a:p>
                      <a:pPr algn="l" fontAlgn="t"/>
                      <a:r>
                        <a:rPr lang="en-US" sz="1600" b="1">
                          <a:effectLst/>
                          <a:cs typeface="+mn-cs"/>
                        </a:rPr>
                        <a:t>Max PWM Signal Range (Standard)</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mr-IN" sz="1600" b="0">
                          <a:effectLst/>
                          <a:cs typeface="+mn-cs"/>
                        </a:rPr>
                        <a:t>575-2460μsec</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260649">
                <a:tc>
                  <a:txBody>
                    <a:bodyPr/>
                    <a:lstStyle/>
                    <a:p>
                      <a:pPr algn="l" fontAlgn="t"/>
                      <a:r>
                        <a:rPr lang="en-US" sz="1600" b="1">
                          <a:effectLst/>
                          <a:cs typeface="+mn-cs"/>
                        </a:rPr>
                        <a:t>Travel per µs (out of box)</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.107°/μsec</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Max Travel (out of box)</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hr-HR" sz="1600" b="0">
                          <a:effectLst/>
                          <a:cs typeface="+mn-cs"/>
                        </a:rPr>
                        <a:t>202.5°</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143844">
                <a:tc>
                  <a:txBody>
                    <a:bodyPr/>
                    <a:lstStyle/>
                    <a:p>
                      <a:pPr algn="l" fontAlgn="t"/>
                      <a:r>
                        <a:rPr lang="en-US" sz="1600" b="1">
                          <a:effectLst/>
                          <a:cs typeface="+mn-cs"/>
                        </a:rPr>
                        <a:t>Pulse Amplitude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mr-IN" sz="1600" b="0">
                          <a:effectLst/>
                          <a:cs typeface="+mn-cs"/>
                        </a:rPr>
                        <a:t>3-5V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Operating Temperature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mr-IN" sz="1600" b="0">
                          <a:effectLst/>
                          <a:cs typeface="+mn-cs"/>
                        </a:rPr>
                        <a:t>-20°C to +60°C</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260649">
                <a:tc>
                  <a:txBody>
                    <a:bodyPr/>
                    <a:lstStyle/>
                    <a:p>
                      <a:pPr algn="l" fontAlgn="t"/>
                      <a:r>
                        <a:rPr lang="en-US" sz="1600" b="1">
                          <a:effectLst/>
                          <a:cs typeface="+mn-cs"/>
                        </a:rPr>
                        <a:t>Current Drain - idle (4.8V)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nb-NO" sz="1600" b="0">
                          <a:effectLst/>
                          <a:cs typeface="+mn-cs"/>
                        </a:rPr>
                        <a:t>7.4mA</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Current Drain - idle (6.0V)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nb-NO" sz="1600" b="0">
                          <a:effectLst/>
                          <a:cs typeface="+mn-cs"/>
                        </a:rPr>
                        <a:t>7.7mA</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260649">
                <a:tc>
                  <a:txBody>
                    <a:bodyPr/>
                    <a:lstStyle/>
                    <a:p>
                      <a:pPr algn="l" fontAlgn="t"/>
                      <a:r>
                        <a:rPr lang="en-US" sz="1600" b="1">
                          <a:effectLst/>
                          <a:cs typeface="+mn-cs"/>
                        </a:rPr>
                        <a:t>Current Drain - no-load (4.8V)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it-IT" sz="1600" b="0">
                          <a:effectLst/>
                          <a:cs typeface="+mn-cs"/>
                        </a:rPr>
                        <a:t>160mA</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r h="260649">
                <a:tc>
                  <a:txBody>
                    <a:bodyPr/>
                    <a:lstStyle/>
                    <a:p>
                      <a:pPr algn="l" fontAlgn="t"/>
                      <a:r>
                        <a:rPr lang="en-US" sz="1600" b="1">
                          <a:effectLst/>
                          <a:cs typeface="+mn-cs"/>
                        </a:rPr>
                        <a:t>Current Drain - no-load (6V)</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FFFFF"/>
                    </a:solidFill>
                  </a:tcPr>
                </a:tc>
                <a:tc>
                  <a:txBody>
                    <a:bodyPr/>
                    <a:lstStyle/>
                    <a:p>
                      <a:pPr algn="l" fontAlgn="t"/>
                      <a:r>
                        <a:rPr lang="it-IT" sz="1600" b="0">
                          <a:effectLst/>
                          <a:cs typeface="+mn-cs"/>
                        </a:rPr>
                        <a:t>180mA</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tcPr>
                </a:tc>
              </a:tr>
              <a:tr h="377455">
                <a:tc>
                  <a:txBody>
                    <a:bodyPr/>
                    <a:lstStyle/>
                    <a:p>
                      <a:pPr algn="l" fontAlgn="t"/>
                      <a:r>
                        <a:rPr lang="en-US" sz="1600" b="1">
                          <a:effectLst/>
                          <a:cs typeface="+mn-cs"/>
                        </a:rPr>
                        <a:t>Continuous Rotation Modifiable</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c>
                  <a:txBody>
                    <a:bodyPr/>
                    <a:lstStyle/>
                    <a:p>
                      <a:pPr algn="l" fontAlgn="t"/>
                      <a:r>
                        <a:rPr lang="en-US" sz="1600" b="0" dirty="0">
                          <a:effectLst/>
                          <a:cs typeface="+mn-cs"/>
                        </a:rPr>
                        <a:t>Yes</a:t>
                      </a:r>
                    </a:p>
                  </a:txBody>
                  <a:tcPr marL="9040" marR="9040" marT="9040" marB="9040">
                    <a:lnL w="6350" cap="flat" cmpd="sng" algn="ctr">
                      <a:solidFill>
                        <a:srgbClr val="CFCFCF"/>
                      </a:solidFill>
                      <a:prstDash val="solid"/>
                      <a:round/>
                      <a:headEnd type="none" w="med" len="med"/>
                      <a:tailEnd type="none" w="med" len="med"/>
                    </a:lnL>
                    <a:lnR w="6350" cap="flat" cmpd="sng" algn="ctr">
                      <a:solidFill>
                        <a:srgbClr val="CFCFCF"/>
                      </a:solidFill>
                      <a:prstDash val="solid"/>
                      <a:round/>
                      <a:headEnd type="none" w="med" len="med"/>
                      <a:tailEnd type="none" w="med" len="med"/>
                    </a:lnR>
                    <a:lnT w="6350" cap="flat" cmpd="sng" algn="ctr">
                      <a:solidFill>
                        <a:srgbClr val="CFCFCF"/>
                      </a:solidFill>
                      <a:prstDash val="solid"/>
                      <a:round/>
                      <a:headEnd type="none" w="med" len="med"/>
                      <a:tailEnd type="none" w="med" len="med"/>
                    </a:lnT>
                    <a:lnB w="6350" cap="flat" cmpd="sng" algn="ctr">
                      <a:solidFill>
                        <a:srgbClr val="CFCFCF"/>
                      </a:solidFill>
                      <a:prstDash val="solid"/>
                      <a:round/>
                      <a:headEnd type="none" w="med" len="med"/>
                      <a:tailEnd type="none" w="med" len="med"/>
                    </a:lnB>
                    <a:solidFill>
                      <a:srgbClr val="F6F6F6"/>
                    </a:solidFill>
                  </a:tcPr>
                </a:tc>
              </a:tr>
            </a:tbl>
          </a:graphicData>
        </a:graphic>
      </p:graphicFrame>
      <p:sp>
        <p:nvSpPr>
          <p:cNvPr id="4" name="投影片編號版面配置區 3"/>
          <p:cNvSpPr>
            <a:spLocks noGrp="1"/>
          </p:cNvSpPr>
          <p:nvPr>
            <p:ph type="sldNum" sz="quarter" idx="12"/>
          </p:nvPr>
        </p:nvSpPr>
        <p:spPr/>
        <p:txBody>
          <a:bodyPr/>
          <a:lstStyle/>
          <a:p>
            <a:fld id="{EE23F7B6-33D0-634E-964B-BCCC22BAD8C0}" type="slidenum">
              <a:rPr lang="en-US" altLang="zh-TW" smtClean="0"/>
              <a:pPr/>
              <a:t>6</a:t>
            </a:fld>
            <a:endParaRPr lang="en-US" altLang="zh-TW"/>
          </a:p>
        </p:txBody>
      </p:sp>
      <p:pic>
        <p:nvPicPr>
          <p:cNvPr id="6" name="圖片 5"/>
          <p:cNvPicPr>
            <a:picLocks noChangeAspect="1"/>
          </p:cNvPicPr>
          <p:nvPr/>
        </p:nvPicPr>
        <p:blipFill>
          <a:blip r:embed="rId3">
            <a:clrChange>
              <a:clrFrom>
                <a:srgbClr val="FFFFFF"/>
              </a:clrFrom>
              <a:clrTo>
                <a:srgbClr val="FFFFFF">
                  <a:alpha val="0"/>
                </a:srgbClr>
              </a:clrTo>
            </a:clrChange>
          </a:blip>
          <a:stretch>
            <a:fillRect/>
          </a:stretch>
        </p:blipFill>
        <p:spPr>
          <a:xfrm>
            <a:off x="5651430" y="2907446"/>
            <a:ext cx="3258798" cy="4106086"/>
          </a:xfrm>
          <a:prstGeom prst="rect">
            <a:avLst/>
          </a:prstGeom>
        </p:spPr>
      </p:pic>
    </p:spTree>
    <p:extLst>
      <p:ext uri="{BB962C8B-B14F-4D97-AF65-F5344CB8AC3E}">
        <p14:creationId xmlns:p14="http://schemas.microsoft.com/office/powerpoint/2010/main" val="97727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Servo Control</a:t>
            </a:r>
            <a:endParaRPr kumimoji="1" lang="zh-TW" altLang="en-US" dirty="0"/>
          </a:p>
        </p:txBody>
      </p:sp>
      <p:sp>
        <p:nvSpPr>
          <p:cNvPr id="3" name="內容版面配置區 2"/>
          <p:cNvSpPr>
            <a:spLocks noGrp="1"/>
          </p:cNvSpPr>
          <p:nvPr>
            <p:ph idx="1"/>
          </p:nvPr>
        </p:nvSpPr>
        <p:spPr/>
        <p:txBody>
          <a:bodyPr/>
          <a:lstStyle/>
          <a:p>
            <a:r>
              <a:rPr lang="en-US" altLang="zh-TW" dirty="0" smtClean="0"/>
              <a:t>The </a:t>
            </a:r>
            <a:r>
              <a:rPr lang="en-US" altLang="zh-TW" dirty="0"/>
              <a:t>shaft can be positioned to specific angular positions by sending the servo a coded signal. </a:t>
            </a:r>
            <a:endParaRPr lang="en-US" altLang="zh-TW" dirty="0" smtClean="0"/>
          </a:p>
          <a:p>
            <a:r>
              <a:rPr lang="en-US" altLang="zh-TW" dirty="0" smtClean="0"/>
              <a:t>As </a:t>
            </a:r>
            <a:r>
              <a:rPr lang="en-US" altLang="zh-TW" dirty="0"/>
              <a:t>long as the coded signal exists on the input line, the servo will maintain the angular position of the shaft. </a:t>
            </a:r>
            <a:endParaRPr lang="en-US" altLang="zh-TW" dirty="0" smtClean="0"/>
          </a:p>
          <a:p>
            <a:r>
              <a:rPr lang="en-US" altLang="zh-TW" dirty="0" smtClean="0"/>
              <a:t>The </a:t>
            </a:r>
            <a:r>
              <a:rPr lang="en-US" altLang="zh-TW" dirty="0"/>
              <a:t>angular position of the shaft is determined by the duration of a pulse that is applied to the control wire.</a:t>
            </a:r>
            <a:endParaRPr kumimoji="1"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7</a:t>
            </a:fld>
            <a:endParaRPr lang="en-US" altLang="zh-TW"/>
          </a:p>
        </p:txBody>
      </p:sp>
    </p:spTree>
    <p:extLst>
      <p:ext uri="{BB962C8B-B14F-4D97-AF65-F5344CB8AC3E}">
        <p14:creationId xmlns:p14="http://schemas.microsoft.com/office/powerpoint/2010/main" val="414762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smtClean="0"/>
              <a:t> </a:t>
            </a:r>
            <a:r>
              <a:rPr kumimoji="1" lang="en-US" altLang="zh-TW" dirty="0" smtClean="0"/>
              <a:t>Control Waveforms</a:t>
            </a:r>
            <a:endParaRPr kumimoji="1" lang="zh-TW" altLang="en-US" dirty="0"/>
          </a:p>
        </p:txBody>
      </p:sp>
      <p:sp>
        <p:nvSpPr>
          <p:cNvPr id="3" name="內容版面配置區 2"/>
          <p:cNvSpPr>
            <a:spLocks noGrp="1"/>
          </p:cNvSpPr>
          <p:nvPr>
            <p:ph idx="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8</a:t>
            </a:fld>
            <a:endParaRPr lang="en-US" altLang="zh-TW"/>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5" y="1955801"/>
            <a:ext cx="8824646" cy="387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44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PWM</a:t>
            </a:r>
            <a:endParaRPr lang="zh-TW" altLang="en-US" dirty="0"/>
          </a:p>
        </p:txBody>
      </p:sp>
      <p:sp>
        <p:nvSpPr>
          <p:cNvPr id="3" name="內容版面配置區 2"/>
          <p:cNvSpPr>
            <a:spLocks noGrp="1"/>
          </p:cNvSpPr>
          <p:nvPr>
            <p:ph idx="1"/>
          </p:nvPr>
        </p:nvSpPr>
        <p:spPr>
          <a:xfrm>
            <a:off x="457200" y="1719262"/>
            <a:ext cx="8229600" cy="5022106"/>
          </a:xfrm>
        </p:spPr>
        <p:txBody>
          <a:bodyPr>
            <a:normAutofit fontScale="85000" lnSpcReduction="10000"/>
          </a:bodyPr>
          <a:lstStyle/>
          <a:p>
            <a:r>
              <a:rPr lang="en-US" altLang="zh-TW" dirty="0" smtClean="0"/>
              <a:t>A control wire communicates the desired angular movement. The angle is determined by the duration of the pulse applied to the control wire. </a:t>
            </a:r>
          </a:p>
          <a:p>
            <a:r>
              <a:rPr lang="en-US" altLang="zh-TW" dirty="0" smtClean="0"/>
              <a:t>The servo expects to see a pulse every 20 milliseconds. </a:t>
            </a:r>
          </a:p>
          <a:p>
            <a:r>
              <a:rPr lang="en-US" altLang="zh-TW" dirty="0" smtClean="0"/>
              <a:t>The length of the pulse will determine how far the motor turns. A 1.5 millisecond pulse will make the motor turn to the 90 degree position (often called the neutral position). </a:t>
            </a:r>
          </a:p>
          <a:p>
            <a:r>
              <a:rPr lang="en-US" altLang="zh-TW" dirty="0" smtClean="0"/>
              <a:t>If the pulse is shorter than 1.5 </a:t>
            </a:r>
            <a:r>
              <a:rPr lang="en-US" altLang="zh-TW" dirty="0" err="1" smtClean="0"/>
              <a:t>ms</a:t>
            </a:r>
            <a:r>
              <a:rPr lang="en-US" altLang="zh-TW" dirty="0" smtClean="0"/>
              <a:t>, then the motor will turn the shaft to closer to 0 degrees. If the pulse is longer than 1.5ms, the shaft turns closer to 180 degrees. </a:t>
            </a:r>
          </a:p>
          <a:p>
            <a:endParaRPr lang="zh-TW" altLang="en-US" dirty="0"/>
          </a:p>
        </p:txBody>
      </p:sp>
      <p:sp>
        <p:nvSpPr>
          <p:cNvPr id="4" name="投影片編號版面配置區 3"/>
          <p:cNvSpPr>
            <a:spLocks noGrp="1"/>
          </p:cNvSpPr>
          <p:nvPr>
            <p:ph type="sldNum" sz="quarter" idx="12"/>
          </p:nvPr>
        </p:nvSpPr>
        <p:spPr/>
        <p:txBody>
          <a:bodyPr/>
          <a:lstStyle/>
          <a:p>
            <a:fld id="{EE23F7B6-33D0-634E-964B-BCCC22BAD8C0}" type="slidenum">
              <a:rPr lang="en-US" altLang="zh-TW" smtClean="0"/>
              <a:pPr/>
              <a:t>9</a:t>
            </a:fld>
            <a:endParaRPr lang="en-US" altLang="zh-TW"/>
          </a:p>
        </p:txBody>
      </p:sp>
    </p:spTree>
    <p:extLst>
      <p:ext uri="{BB962C8B-B14F-4D97-AF65-F5344CB8AC3E}">
        <p14:creationId xmlns:p14="http://schemas.microsoft.com/office/powerpoint/2010/main" val="1011957915"/>
      </p:ext>
    </p:extLst>
  </p:cSld>
  <p:clrMapOvr>
    <a:masterClrMapping/>
  </p:clrMapOvr>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1800" b="1"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8371</TotalTime>
  <Words>1247</Words>
  <Application>Microsoft Macintosh PowerPoint</Application>
  <PresentationFormat>如螢幕大小 (4:3)</PresentationFormat>
  <Paragraphs>158</Paragraphs>
  <Slides>27</Slides>
  <Notes>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27</vt:i4>
      </vt:variant>
    </vt:vector>
  </HeadingPairs>
  <TitlesOfParts>
    <vt:vector size="35" baseType="lpstr">
      <vt:lpstr>TT523o00</vt:lpstr>
      <vt:lpstr>Verdana</vt:lpstr>
      <vt:lpstr>新細明體</vt:lpstr>
      <vt:lpstr>標楷體</vt:lpstr>
      <vt:lpstr>Arial</vt:lpstr>
      <vt:lpstr>Times New Roman</vt:lpstr>
      <vt:lpstr>Wingdings</vt:lpstr>
      <vt:lpstr>Network</vt:lpstr>
      <vt:lpstr>Introduction to Parallax Servos</vt:lpstr>
      <vt:lpstr>What makes a Servo</vt:lpstr>
      <vt:lpstr>Servo Characteristics</vt:lpstr>
      <vt:lpstr>Potentiometer Feedback Control</vt:lpstr>
      <vt:lpstr>Feed-back loop</vt:lpstr>
      <vt:lpstr>Hitec HS-311 Servo</vt:lpstr>
      <vt:lpstr>Servo Control</vt:lpstr>
      <vt:lpstr> Control Waveforms</vt:lpstr>
      <vt:lpstr>PWM</vt:lpstr>
      <vt:lpstr>Modified Servos</vt:lpstr>
      <vt:lpstr>Parallax Standard Servo  </vt:lpstr>
      <vt:lpstr>Parallax Servo Connection</vt:lpstr>
      <vt:lpstr>Power Precautions  </vt:lpstr>
      <vt:lpstr>BOE Jumper Connection  </vt:lpstr>
      <vt:lpstr>Communication Protocol  </vt:lpstr>
      <vt:lpstr>Parallax Continuous Rotation Servo  </vt:lpstr>
      <vt:lpstr>Continuous Servo Connection</vt:lpstr>
      <vt:lpstr>Communication Protocol  </vt:lpstr>
      <vt:lpstr>Timing diagram for a centered servo  </vt:lpstr>
      <vt:lpstr>Timing diagram for a centered servo  </vt:lpstr>
      <vt:lpstr>Timing diagram for Rotating Counter-clockwise</vt:lpstr>
      <vt:lpstr>BOE-BOT Digital Encoder</vt:lpstr>
      <vt:lpstr>Encoder Operations</vt:lpstr>
      <vt:lpstr>IR Sensor</vt:lpstr>
      <vt:lpstr>Sensor Output Signals</vt:lpstr>
      <vt:lpstr>Uncertainty and Errors</vt:lpstr>
      <vt:lpstr>Sensor Connections</vt:lpstr>
    </vt:vector>
  </TitlesOfParts>
  <Company>EE NTHU</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VLSI Testing</dc:title>
  <dc:creator>Jing-Jia Liou</dc:creator>
  <cp:lastModifiedBy>Jing-Jia Liou</cp:lastModifiedBy>
  <cp:revision>362</cp:revision>
  <dcterms:created xsi:type="dcterms:W3CDTF">1601-01-01T00:00:00Z</dcterms:created>
  <dcterms:modified xsi:type="dcterms:W3CDTF">2017-05-17T01:13:10Z</dcterms:modified>
</cp:coreProperties>
</file>